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svg" ContentType="image/svg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6"/>
  </p:notesMasterIdLst>
  <p:handoutMasterIdLst>
    <p:handoutMasterId r:id="rId17"/>
  </p:handoutMasterIdLst>
  <p:sldIdLst>
    <p:sldId id="292" r:id="rId5"/>
    <p:sldId id="291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293" r:id="rId15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43D8F"/>
    <a:srgbClr val="374D81"/>
    <a:srgbClr val="9CCEC7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39" autoAdjust="0"/>
  </p:normalViewPr>
  <p:slideViewPr>
    <p:cSldViewPr snapToGrid="0">
      <p:cViewPr>
        <p:scale>
          <a:sx n="50" d="100"/>
          <a:sy n="50" d="100"/>
        </p:scale>
        <p:origin x="-1458" y="-5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xmlns="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xmlns="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pPr rtl="0"/>
              <a:t>17/09/2026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xmlns="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xmlns="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pPr rtl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17/09/2026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xmlns="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xmlns="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xmlns="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xmlns="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xmlns="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xmlns="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xmlns="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xmlns="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xmlns="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xmlns="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xmlns="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xmlns="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xmlns="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xmlns="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xmlns="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xmlns="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xmlns="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xmlns="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xmlns="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xmlns="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xmlns="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xmlns="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xmlns="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xmlns="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xmlns="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xmlns="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xmlns="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xmlns="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xmlns="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xmlns="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xmlns="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xmlns="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xmlns="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xmlns="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xmlns="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xmlns="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xmlns="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xmlns="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xmlns="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xmlns="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xmlns="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xmlns="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xmlns="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xmlns="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xmlns="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xmlns="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xmlns="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xmlns="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xmlns="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xmlns="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xmlns="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xmlns="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xmlns="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xmlns="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xmlns="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xmlns="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xmlns="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xmlns="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xmlns="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xmlns="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xmlns="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xmlns="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xmlns="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xmlns="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xmlns="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xmlns="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xmlns="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xmlns="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pPr rtl="0"/>
              <a:t>17/09/2026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 rtl="0"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xmlns="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5844" y="758952"/>
            <a:ext cx="4526280" cy="3227514"/>
          </a:xfrm>
        </p:spPr>
        <p:txBody>
          <a:bodyPr>
            <a:noAutofit/>
          </a:bodyPr>
          <a:lstStyle/>
          <a:p>
            <a:r>
              <a:rPr lang="it-IT" sz="3200" dirty="0" smtClean="0"/>
              <a:t>Network </a:t>
            </a:r>
            <a:r>
              <a:rPr lang="it-IT" sz="3200" dirty="0" err="1" smtClean="0"/>
              <a:t>Analysis</a:t>
            </a:r>
            <a:r>
              <a:rPr lang="it-IT" sz="3200" dirty="0" smtClean="0"/>
              <a:t> della Vulnerabilità Psicologica nei Pazienti Candidati alla Chirurgia Bariatrica. </a:t>
            </a:r>
            <a:br>
              <a:rPr lang="it-IT" sz="3200" dirty="0" smtClean="0"/>
            </a:br>
            <a:r>
              <a:rPr lang="it-IT" sz="3200" dirty="0" smtClean="0"/>
              <a:t>Il ruolo centrale dell’Ansia e dell’Immagine Corporea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xmlns="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sz="2800" b="1" dirty="0" smtClean="0"/>
              <a:t>Valentina Cecchi </a:t>
            </a:r>
            <a:endParaRPr lang="it-IT" sz="2800" b="1" dirty="0"/>
          </a:p>
          <a:p>
            <a:r>
              <a:rPr lang="it-IT" sz="2800" b="1" dirty="0" smtClean="0"/>
              <a:t>UOD Psicologia clinica AOU sant’</a:t>
            </a:r>
            <a:r>
              <a:rPr lang="it-IT" sz="2800" b="1" dirty="0" err="1" smtClean="0"/>
              <a:t>andrea</a:t>
            </a:r>
            <a:r>
              <a:rPr lang="it-IT" sz="2800" b="1" dirty="0" smtClean="0"/>
              <a:t> (</a:t>
            </a:r>
            <a:r>
              <a:rPr lang="it-IT" sz="2800" b="1" dirty="0" err="1" smtClean="0"/>
              <a:t>roma</a:t>
            </a:r>
            <a:r>
              <a:rPr lang="it-IT" sz="2800" b="1" smtClean="0"/>
              <a:t>)</a:t>
            </a:r>
            <a:endParaRPr lang="it-IT" sz="2800" b="1" dirty="0"/>
          </a:p>
        </p:txBody>
      </p:sp>
      <p:pic>
        <p:nvPicPr>
          <p:cNvPr id="5" name="Segnaposto contenuto 4" descr="logo icot.jpg">
            <a:extLst>
              <a:ext uri="{FF2B5EF4-FFF2-40B4-BE49-F238E27FC236}">
                <a16:creationId xmlns:a16="http://schemas.microsoft.com/office/drawing/2014/main" xmlns="" id="{0C907344-42E5-8A8C-DD74-797BD43638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2" r="4026" b="4632"/>
          <a:stretch/>
        </p:blipFill>
        <p:spPr>
          <a:xfrm>
            <a:off x="11078420" y="204541"/>
            <a:ext cx="797003" cy="725625"/>
          </a:xfrm>
          <a:prstGeom prst="ellipse">
            <a:avLst/>
          </a:prstGeom>
          <a:noFill/>
          <a:effectLst/>
        </p:spPr>
      </p:pic>
      <p:sp>
        <p:nvSpPr>
          <p:cNvPr id="6" name="Freeform 8"/>
          <p:cNvSpPr/>
          <p:nvPr/>
        </p:nvSpPr>
        <p:spPr>
          <a:xfrm>
            <a:off x="7176430" y="220714"/>
            <a:ext cx="2881978" cy="583327"/>
          </a:xfrm>
          <a:custGeom>
            <a:avLst/>
            <a:gdLst/>
            <a:ahLst/>
            <a:cxnLst/>
            <a:rect l="l" t="t" r="r" b="b"/>
            <a:pathLst>
              <a:path w="4314266" h="974129">
                <a:moveTo>
                  <a:pt x="0" y="0"/>
                </a:moveTo>
                <a:lnTo>
                  <a:pt x="4314266" y="0"/>
                </a:lnTo>
                <a:lnTo>
                  <a:pt x="4314266" y="974129"/>
                </a:lnTo>
                <a:lnTo>
                  <a:pt x="0" y="974129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3745" t="-188870" r="-2323" b="-180891"/>
            </a:stretch>
          </a:blipFill>
        </p:spPr>
      </p:sp>
      <p:pic>
        <p:nvPicPr>
          <p:cNvPr id="7" name="Immagine 13">
            <a:extLst>
              <a:ext uri="{FF2B5EF4-FFF2-40B4-BE49-F238E27FC236}">
                <a16:creationId xmlns:a16="http://schemas.microsoft.com/office/drawing/2014/main" xmlns="" id="{7E68873C-8F12-2622-D96E-E5E5C9A9E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240" t="19031" r="6906" b="16714"/>
          <a:stretch>
            <a:fillRect/>
          </a:stretch>
        </p:blipFill>
        <p:spPr bwMode="auto">
          <a:xfrm>
            <a:off x="4896761" y="31532"/>
            <a:ext cx="1651181" cy="94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711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>
            <a:extLst>
              <a:ext uri="{FF2B5EF4-FFF2-40B4-BE49-F238E27FC236}">
                <a16:creationId xmlns:a16="http://schemas.microsoft.com/office/drawing/2014/main" xmlns="" id="{61191614-C3F2-ED26-6362-2BB500302015}"/>
              </a:ext>
            </a:extLst>
          </p:cNvPr>
          <p:cNvGrpSpPr/>
          <p:nvPr/>
        </p:nvGrpSpPr>
        <p:grpSpPr>
          <a:xfrm>
            <a:off x="0" y="6317268"/>
            <a:ext cx="12192000" cy="540732"/>
            <a:chOff x="0" y="6335486"/>
            <a:chExt cx="12192000" cy="540732"/>
          </a:xfrm>
        </p:grpSpPr>
        <p:grpSp>
          <p:nvGrpSpPr>
            <p:cNvPr id="7" name="Gruppo 4">
              <a:extLst>
                <a:ext uri="{FF2B5EF4-FFF2-40B4-BE49-F238E27FC236}">
                  <a16:creationId xmlns:a16="http://schemas.microsoft.com/office/drawing/2014/main" xmlns="" id="{9BE86BC0-E1C6-1741-2CEE-2C461F86D4E4}"/>
                </a:ext>
              </a:extLst>
            </p:cNvPr>
            <p:cNvGrpSpPr/>
            <p:nvPr/>
          </p:nvGrpSpPr>
          <p:grpSpPr>
            <a:xfrm>
              <a:off x="0" y="6335486"/>
              <a:ext cx="12192000" cy="522514"/>
              <a:chOff x="0" y="6335486"/>
              <a:chExt cx="12192000" cy="522514"/>
            </a:xfrm>
          </p:grpSpPr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xmlns="" id="{24F4DDB4-E21E-E482-DE3E-56114EC27940}"/>
                  </a:ext>
                </a:extLst>
              </p:cNvPr>
              <p:cNvSpPr/>
              <p:nvPr/>
            </p:nvSpPr>
            <p:spPr>
              <a:xfrm>
                <a:off x="0" y="6335486"/>
                <a:ext cx="12192000" cy="5225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2" name="Immagine 11" descr="Immagine che contiene bianco, Elementi grafici, simbolo, design&#10;&#10;Il contenuto generato dall'IA potrebbe non essere corretto.">
                <a:extLst>
                  <a:ext uri="{FF2B5EF4-FFF2-40B4-BE49-F238E27FC236}">
                    <a16:creationId xmlns:a16="http://schemas.microsoft.com/office/drawing/2014/main" xmlns="" id="{6EEBF618-B751-5A27-087A-28E7F73C1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ackgroundRemoval t="5091" b="94182" l="9189" r="90000">
                            <a14:foregroundMark x1="55135" y1="30727" x2="55135" y2="30727"/>
                            <a14:foregroundMark x1="40270" y1="17273" x2="40270" y2="17273"/>
                            <a14:foregroundMark x1="41622" y1="7455" x2="41622" y2="7455"/>
                            <a14:foregroundMark x1="38919" y1="5091" x2="38919" y2="5091"/>
                            <a14:foregroundMark x1="55135" y1="92909" x2="55135" y2="92909"/>
                            <a14:foregroundMark x1="38378" y1="94182" x2="38378" y2="94182"/>
                            <a14:foregroundMark x1="9189" y1="93818" x2="9189" y2="93818"/>
                            <a14:foregroundMark x1="38919" y1="22182" x2="38919" y2="22182"/>
                            <a14:backgroundMark x1="40000" y1="17273" x2="40000" y2="1727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126" y="6370202"/>
                <a:ext cx="304800" cy="453081"/>
              </a:xfrm>
              <a:prstGeom prst="rect">
                <a:avLst/>
              </a:prstGeom>
            </p:spPr>
          </p:pic>
        </p:grp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xmlns="" id="{C8F32018-0645-21E2-56E0-279DEFAB7D90}"/>
                </a:ext>
              </a:extLst>
            </p:cNvPr>
            <p:cNvSpPr txBox="1"/>
            <p:nvPr/>
          </p:nvSpPr>
          <p:spPr>
            <a:xfrm>
              <a:off x="320039" y="6568441"/>
              <a:ext cx="3434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>
                  <a:solidFill>
                    <a:schemeClr val="bg1"/>
                  </a:solidFill>
                </a:rPr>
                <a:t>XXXIV Congresso Nazionale SICOB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xmlns="" id="{C079A210-B352-DB54-A309-E0279561DA64}"/>
                </a:ext>
              </a:extLst>
            </p:cNvPr>
            <p:cNvSpPr txBox="1"/>
            <p:nvPr/>
          </p:nvSpPr>
          <p:spPr>
            <a:xfrm>
              <a:off x="10022840" y="6550223"/>
              <a:ext cx="2169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>
                  <a:solidFill>
                    <a:schemeClr val="bg1"/>
                  </a:solidFill>
                </a:rPr>
                <a:t>Dott.ssa </a:t>
              </a:r>
              <a:r>
                <a:rPr lang="it-IT" sz="1400" b="1" dirty="0" smtClean="0">
                  <a:solidFill>
                    <a:schemeClr val="bg1"/>
                  </a:solidFill>
                </a:rPr>
                <a:t>Valentina Cecchi 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xmlns="" id="{E73A8095-62F0-ABF6-E8F8-91C3CFD166AE}"/>
                </a:ext>
              </a:extLst>
            </p:cNvPr>
            <p:cNvSpPr txBox="1"/>
            <p:nvPr/>
          </p:nvSpPr>
          <p:spPr>
            <a:xfrm>
              <a:off x="3553096" y="6357790"/>
              <a:ext cx="62701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Network </a:t>
              </a:r>
              <a:r>
                <a:rPr lang="it-IT" sz="1200" b="1" i="1" dirty="0" err="1" smtClean="0">
                  <a:solidFill>
                    <a:schemeClr val="bg1"/>
                  </a:solidFill>
                </a:rPr>
                <a:t>Analysis</a:t>
              </a:r>
              <a:r>
                <a:rPr lang="it-IT" sz="1200" b="1" i="1" dirty="0" smtClean="0">
                  <a:solidFill>
                    <a:schemeClr val="bg1"/>
                  </a:solidFill>
                </a:rPr>
                <a:t> della Vulnerabilità Psicologica nei Pazienti Candidati alla Chirurgia Bariatrica</a:t>
              </a:r>
            </a:p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18 Settembre 2026</a:t>
              </a:r>
              <a:endParaRPr lang="it-IT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Box 3"/>
          <p:cNvSpPr txBox="1"/>
          <p:nvPr/>
        </p:nvSpPr>
        <p:spPr>
          <a:xfrm>
            <a:off x="323850" y="171450"/>
            <a:ext cx="11506200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28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NETWORK ANALYSIS (NA) DELLA VULNERABILITÀ PSICOLOGICA NEI PAZIENTI CANDIDATI ALLA CHIRURGIA BARIATRICA</a:t>
            </a:r>
          </a:p>
        </p:txBody>
      </p:sp>
      <p:sp>
        <p:nvSpPr>
          <p:cNvPr id="39" name="Freeform 5"/>
          <p:cNvSpPr/>
          <p:nvPr/>
        </p:nvSpPr>
        <p:spPr>
          <a:xfrm>
            <a:off x="323850" y="1637451"/>
            <a:ext cx="5467350" cy="4477599"/>
          </a:xfrm>
          <a:custGeom>
            <a:avLst/>
            <a:gdLst/>
            <a:ahLst/>
            <a:cxnLst/>
            <a:rect l="l" t="t" r="r" b="b"/>
            <a:pathLst>
              <a:path w="2170193" h="1535429">
                <a:moveTo>
                  <a:pt x="0" y="0"/>
                </a:moveTo>
                <a:lnTo>
                  <a:pt x="2170193" y="0"/>
                </a:lnTo>
                <a:lnTo>
                  <a:pt x="2170193" y="1535429"/>
                </a:lnTo>
                <a:lnTo>
                  <a:pt x="0" y="1535429"/>
                </a:lnTo>
                <a:close/>
              </a:path>
            </a:pathLst>
          </a:custGeom>
          <a:ln w="38100" cap="sq">
            <a:solidFill>
              <a:schemeClr val="accent1"/>
            </a:solidFill>
            <a:prstDash val="solid"/>
            <a:miter/>
          </a:ln>
        </p:spPr>
      </p:sp>
      <p:sp>
        <p:nvSpPr>
          <p:cNvPr id="41" name="TextBox 7"/>
          <p:cNvSpPr txBox="1"/>
          <p:nvPr/>
        </p:nvSpPr>
        <p:spPr>
          <a:xfrm>
            <a:off x="495301" y="1671063"/>
            <a:ext cx="4991100" cy="545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2200" spc="17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COS’È LA NA?</a:t>
            </a:r>
          </a:p>
        </p:txBody>
      </p:sp>
      <p:sp>
        <p:nvSpPr>
          <p:cNvPr id="42" name="TextBox 8"/>
          <p:cNvSpPr txBox="1"/>
          <p:nvPr/>
        </p:nvSpPr>
        <p:spPr>
          <a:xfrm>
            <a:off x="466865" y="2346473"/>
            <a:ext cx="5190986" cy="3667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624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La NA </a:t>
            </a:r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rap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presenta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le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variabili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come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parti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di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uno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stesso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sistema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interconnesso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,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piuttosto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che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come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indicatori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isolati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.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</a:p>
          <a:p>
            <a:pPr marL="0" lvl="0" indent="0" algn="just">
              <a:lnSpc>
                <a:spcPts val="2624"/>
              </a:lnSpc>
              <a:spcBef>
                <a:spcPct val="0"/>
              </a:spcBef>
            </a:pPr>
            <a:endParaRPr sz="2000" dirty="0"/>
          </a:p>
          <a:p>
            <a:pPr marL="0" lvl="0" indent="0" algn="just">
              <a:lnSpc>
                <a:spcPts val="2624"/>
              </a:lnSpc>
              <a:spcBef>
                <a:spcPct val="0"/>
              </a:spcBef>
            </a:pP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Ciò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risulta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particolarmente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utile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quando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più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ambiti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possono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coesistere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e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rafforzarsi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a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vicenda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come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nel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caso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della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psicopatologia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.</a:t>
            </a:r>
          </a:p>
          <a:p>
            <a:pPr marL="0" lvl="0" indent="0" algn="just">
              <a:lnSpc>
                <a:spcPts val="2624"/>
              </a:lnSpc>
              <a:spcBef>
                <a:spcPct val="0"/>
              </a:spcBef>
            </a:pPr>
            <a:endParaRPr sz="2000" dirty="0"/>
          </a:p>
          <a:p>
            <a:pPr marL="0" lvl="0" indent="0" algn="just">
              <a:lnSpc>
                <a:spcPts val="2624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Nodes 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=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variabili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psicologiche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</a:p>
          <a:p>
            <a:pPr marL="0" lvl="0" indent="0" algn="just">
              <a:lnSpc>
                <a:spcPts val="2624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Edges 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=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associazioni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condizionali</a:t>
            </a:r>
            <a:endParaRPr lang="en-US" sz="2000" u="none" strike="noStrike" dirty="0">
              <a:solidFill>
                <a:srgbClr val="000000"/>
              </a:solidFill>
              <a:ea typeface="Quicksand"/>
              <a:cs typeface="Quicksand"/>
              <a:sym typeface="Quicksand"/>
            </a:endParaRPr>
          </a:p>
          <a:p>
            <a:pPr marL="0" lvl="0" indent="0" algn="just">
              <a:lnSpc>
                <a:spcPts val="2624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Clusters 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=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ambiti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più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strettamente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collegati</a:t>
            </a:r>
            <a:endParaRPr lang="en-US" sz="2000" u="none" strike="noStrike" dirty="0">
              <a:solidFill>
                <a:srgbClr val="000000"/>
              </a:solidFill>
              <a:ea typeface="Quicksand"/>
              <a:cs typeface="Quicksand"/>
              <a:sym typeface="Quicksand"/>
            </a:endParaRPr>
          </a:p>
        </p:txBody>
      </p:sp>
      <p:sp>
        <p:nvSpPr>
          <p:cNvPr id="46" name="TextBox 12"/>
          <p:cNvSpPr txBox="1"/>
          <p:nvPr/>
        </p:nvSpPr>
        <p:spPr>
          <a:xfrm>
            <a:off x="6497617" y="1671063"/>
            <a:ext cx="5180033" cy="545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900"/>
              </a:lnSpc>
              <a:spcBef>
                <a:spcPct val="0"/>
              </a:spcBef>
            </a:pPr>
            <a:r>
              <a:rPr lang="en-US" sz="2200" spc="17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PERCHÉ LA NA IN BARIATRICA?</a:t>
            </a:r>
          </a:p>
        </p:txBody>
      </p:sp>
      <p:sp>
        <p:nvSpPr>
          <p:cNvPr id="47" name="TextBox 13"/>
          <p:cNvSpPr txBox="1"/>
          <p:nvPr/>
        </p:nvSpPr>
        <p:spPr>
          <a:xfrm>
            <a:off x="6516667" y="2365522"/>
            <a:ext cx="5199083" cy="36676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624"/>
              </a:lnSpc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La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valutazione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psicologica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preoperatoria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abbraccia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diversi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ambiti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anziché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limitarsi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a un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unico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indicatore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psicopatologia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. La NA:</a:t>
            </a:r>
          </a:p>
          <a:p>
            <a:pPr marL="0" lvl="0" indent="0" algn="just">
              <a:lnSpc>
                <a:spcPts val="2624"/>
              </a:lnSpc>
              <a:spcBef>
                <a:spcPct val="0"/>
              </a:spcBef>
            </a:pPr>
            <a:endParaRPr sz="2000" dirty="0"/>
          </a:p>
          <a:p>
            <a:pPr marL="539749" lvl="1" indent="-269875" algn="l">
              <a:lnSpc>
                <a:spcPts val="2624"/>
              </a:lnSpc>
              <a:buFont typeface="Arial"/>
              <a:buChar char="•"/>
            </a:pP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coglie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l’interdipendenza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tra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i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diversi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ambiti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,</a:t>
            </a:r>
          </a:p>
          <a:p>
            <a:pPr marL="539749" lvl="1" indent="-269875" algn="l">
              <a:lnSpc>
                <a:spcPts val="2624"/>
              </a:lnSpc>
              <a:buFont typeface="Arial"/>
              <a:buChar char="•"/>
            </a:pP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evidenzia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quali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variabili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organizzano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il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sistema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,</a:t>
            </a:r>
          </a:p>
          <a:p>
            <a:pPr marL="539749" lvl="1" indent="-269875" algn="l">
              <a:lnSpc>
                <a:spcPts val="2624"/>
              </a:lnSpc>
              <a:buFont typeface="Arial"/>
              <a:buChar char="•"/>
            </a:pP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supporta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una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lettura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transdiagnostica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del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profilo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,</a:t>
            </a:r>
          </a:p>
          <a:p>
            <a:pPr marL="539749" lvl="1" indent="-269875" algn="l">
              <a:lnSpc>
                <a:spcPts val="2624"/>
              </a:lnSpc>
              <a:buFont typeface="Arial"/>
              <a:buChar char="•"/>
            </a:pP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si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adatta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alla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complessità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della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valutazione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preoperatoria</a:t>
            </a:r>
            <a:r>
              <a:rPr lang="en-US" sz="2000" b="1" u="none" strike="noStrike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.</a:t>
            </a:r>
          </a:p>
        </p:txBody>
      </p:sp>
      <p:sp>
        <p:nvSpPr>
          <p:cNvPr id="52" name="Freeform 5"/>
          <p:cNvSpPr/>
          <p:nvPr/>
        </p:nvSpPr>
        <p:spPr>
          <a:xfrm>
            <a:off x="6362700" y="1637451"/>
            <a:ext cx="5467350" cy="4477599"/>
          </a:xfrm>
          <a:custGeom>
            <a:avLst/>
            <a:gdLst/>
            <a:ahLst/>
            <a:cxnLst/>
            <a:rect l="l" t="t" r="r" b="b"/>
            <a:pathLst>
              <a:path w="2170193" h="1535429">
                <a:moveTo>
                  <a:pt x="0" y="0"/>
                </a:moveTo>
                <a:lnTo>
                  <a:pt x="2170193" y="0"/>
                </a:lnTo>
                <a:lnTo>
                  <a:pt x="2170193" y="1535429"/>
                </a:lnTo>
                <a:lnTo>
                  <a:pt x="0" y="1535429"/>
                </a:lnTo>
                <a:close/>
              </a:path>
            </a:pathLst>
          </a:custGeom>
          <a:ln w="38100" cap="sq">
            <a:solidFill>
              <a:schemeClr val="accent1"/>
            </a:solidFill>
            <a:prstDash val="solid"/>
            <a:miter/>
          </a:ln>
        </p:spPr>
      </p:sp>
    </p:spTree>
    <p:extLst>
      <p:ext uri="{BB962C8B-B14F-4D97-AF65-F5344CB8AC3E}">
        <p14:creationId xmlns:p14="http://schemas.microsoft.com/office/powerpoint/2010/main" xmlns="" val="221225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>
            <a:extLst>
              <a:ext uri="{FF2B5EF4-FFF2-40B4-BE49-F238E27FC236}">
                <a16:creationId xmlns:a16="http://schemas.microsoft.com/office/drawing/2014/main" xmlns="" id="{61191614-C3F2-ED26-6362-2BB500302015}"/>
              </a:ext>
            </a:extLst>
          </p:cNvPr>
          <p:cNvGrpSpPr/>
          <p:nvPr/>
        </p:nvGrpSpPr>
        <p:grpSpPr>
          <a:xfrm>
            <a:off x="0" y="6317268"/>
            <a:ext cx="12192000" cy="540732"/>
            <a:chOff x="0" y="6335486"/>
            <a:chExt cx="12192000" cy="540732"/>
          </a:xfrm>
        </p:grpSpPr>
        <p:grpSp>
          <p:nvGrpSpPr>
            <p:cNvPr id="3" name="Gruppo 4">
              <a:extLst>
                <a:ext uri="{FF2B5EF4-FFF2-40B4-BE49-F238E27FC236}">
                  <a16:creationId xmlns:a16="http://schemas.microsoft.com/office/drawing/2014/main" xmlns="" id="{9BE86BC0-E1C6-1741-2CEE-2C461F86D4E4}"/>
                </a:ext>
              </a:extLst>
            </p:cNvPr>
            <p:cNvGrpSpPr/>
            <p:nvPr/>
          </p:nvGrpSpPr>
          <p:grpSpPr>
            <a:xfrm>
              <a:off x="0" y="6335486"/>
              <a:ext cx="12192000" cy="522514"/>
              <a:chOff x="0" y="6335486"/>
              <a:chExt cx="12192000" cy="522514"/>
            </a:xfrm>
          </p:grpSpPr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xmlns="" id="{24F4DDB4-E21E-E482-DE3E-56114EC27940}"/>
                  </a:ext>
                </a:extLst>
              </p:cNvPr>
              <p:cNvSpPr/>
              <p:nvPr/>
            </p:nvSpPr>
            <p:spPr>
              <a:xfrm>
                <a:off x="0" y="6335486"/>
                <a:ext cx="12192000" cy="5225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2" name="Immagine 11" descr="Immagine che contiene bianco, Elementi grafici, simbolo, design&#10;&#10;Il contenuto generato dall'IA potrebbe non essere corretto.">
                <a:extLst>
                  <a:ext uri="{FF2B5EF4-FFF2-40B4-BE49-F238E27FC236}">
                    <a16:creationId xmlns:a16="http://schemas.microsoft.com/office/drawing/2014/main" xmlns="" id="{6EEBF618-B751-5A27-087A-28E7F73C1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ackgroundRemoval t="5091" b="94182" l="9189" r="90000">
                            <a14:foregroundMark x1="55135" y1="30727" x2="55135" y2="30727"/>
                            <a14:foregroundMark x1="40270" y1="17273" x2="40270" y2="17273"/>
                            <a14:foregroundMark x1="41622" y1="7455" x2="41622" y2="7455"/>
                            <a14:foregroundMark x1="38919" y1="5091" x2="38919" y2="5091"/>
                            <a14:foregroundMark x1="55135" y1="92909" x2="55135" y2="92909"/>
                            <a14:foregroundMark x1="38378" y1="94182" x2="38378" y2="94182"/>
                            <a14:foregroundMark x1="9189" y1="93818" x2="9189" y2="93818"/>
                            <a14:foregroundMark x1="38919" y1="22182" x2="38919" y2="22182"/>
                            <a14:backgroundMark x1="40000" y1="17273" x2="40000" y2="1727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126" y="6370202"/>
                <a:ext cx="304800" cy="453081"/>
              </a:xfrm>
              <a:prstGeom prst="rect">
                <a:avLst/>
              </a:prstGeom>
            </p:spPr>
          </p:pic>
        </p:grp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xmlns="" id="{C8F32018-0645-21E2-56E0-279DEFAB7D90}"/>
                </a:ext>
              </a:extLst>
            </p:cNvPr>
            <p:cNvSpPr txBox="1"/>
            <p:nvPr/>
          </p:nvSpPr>
          <p:spPr>
            <a:xfrm>
              <a:off x="320039" y="6568441"/>
              <a:ext cx="3434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>
                  <a:solidFill>
                    <a:schemeClr val="bg1"/>
                  </a:solidFill>
                </a:rPr>
                <a:t>XXXIV Congresso Nazionale SICOB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xmlns="" id="{C079A210-B352-DB54-A309-E0279561DA64}"/>
                </a:ext>
              </a:extLst>
            </p:cNvPr>
            <p:cNvSpPr txBox="1"/>
            <p:nvPr/>
          </p:nvSpPr>
          <p:spPr>
            <a:xfrm>
              <a:off x="10022840" y="6550223"/>
              <a:ext cx="2169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>
                  <a:solidFill>
                    <a:schemeClr val="bg1"/>
                  </a:solidFill>
                </a:rPr>
                <a:t>Dott.ssa </a:t>
              </a:r>
              <a:r>
                <a:rPr lang="it-IT" sz="1400" b="1" dirty="0" smtClean="0">
                  <a:solidFill>
                    <a:schemeClr val="bg1"/>
                  </a:solidFill>
                </a:rPr>
                <a:t>Valentina Cecchi 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xmlns="" id="{E73A8095-62F0-ABF6-E8F8-91C3CFD166AE}"/>
                </a:ext>
              </a:extLst>
            </p:cNvPr>
            <p:cNvSpPr txBox="1"/>
            <p:nvPr/>
          </p:nvSpPr>
          <p:spPr>
            <a:xfrm>
              <a:off x="3553096" y="6357790"/>
              <a:ext cx="62701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Network </a:t>
              </a:r>
              <a:r>
                <a:rPr lang="it-IT" sz="1200" b="1" i="1" dirty="0" err="1" smtClean="0">
                  <a:solidFill>
                    <a:schemeClr val="bg1"/>
                  </a:solidFill>
                </a:rPr>
                <a:t>Analysis</a:t>
              </a:r>
              <a:r>
                <a:rPr lang="it-IT" sz="1200" b="1" i="1" dirty="0" smtClean="0">
                  <a:solidFill>
                    <a:schemeClr val="bg1"/>
                  </a:solidFill>
                </a:rPr>
                <a:t> della Vulnerabilità Psicologica nei Pazienti Candidati alla Chirurgia Bariatrica</a:t>
              </a:r>
            </a:p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18 Settembre 2026</a:t>
              </a:r>
              <a:endParaRPr lang="it-IT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Box 3"/>
          <p:cNvSpPr txBox="1"/>
          <p:nvPr/>
        </p:nvSpPr>
        <p:spPr>
          <a:xfrm>
            <a:off x="323850" y="171450"/>
            <a:ext cx="11506200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28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NETWORK ANALYSIS (NA) DELLA VULNERABILITÀ PSICOLOGICA NEI PAZIENTI CANDIDATI ALLA CHIRURGIA BARIATRICA</a:t>
            </a:r>
          </a:p>
        </p:txBody>
      </p:sp>
      <p:sp>
        <p:nvSpPr>
          <p:cNvPr id="16" name="Freeform 4"/>
          <p:cNvSpPr/>
          <p:nvPr/>
        </p:nvSpPr>
        <p:spPr>
          <a:xfrm>
            <a:off x="8807622" y="4302125"/>
            <a:ext cx="3174828" cy="1755775"/>
          </a:xfrm>
          <a:custGeom>
            <a:avLst/>
            <a:gdLst/>
            <a:ahLst/>
            <a:cxnLst/>
            <a:rect l="l" t="t" r="r" b="b"/>
            <a:pathLst>
              <a:path w="3670128" h="2089150">
                <a:moveTo>
                  <a:pt x="0" y="0"/>
                </a:moveTo>
                <a:lnTo>
                  <a:pt x="3670128" y="0"/>
                </a:lnTo>
                <a:lnTo>
                  <a:pt x="3670128" y="2089150"/>
                </a:lnTo>
                <a:lnTo>
                  <a:pt x="0" y="208915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 l="-10" t="-10" r="-13"/>
            </a:stretch>
          </a:blipFill>
        </p:spPr>
      </p:sp>
      <p:sp>
        <p:nvSpPr>
          <p:cNvPr id="17" name="TextBox 5"/>
          <p:cNvSpPr txBox="1"/>
          <p:nvPr/>
        </p:nvSpPr>
        <p:spPr>
          <a:xfrm>
            <a:off x="373546" y="1669723"/>
            <a:ext cx="7856054" cy="2062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Belloli</a:t>
            </a:r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et al., 2024 </a:t>
            </a:r>
          </a:p>
          <a:p>
            <a:pPr algn="just"/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N = 110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candidati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alla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chirurgia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bariatrica </a:t>
            </a:r>
          </a:p>
          <a:p>
            <a:pPr algn="just"/>
            <a:endParaRPr sz="1400" dirty="0"/>
          </a:p>
          <a:p>
            <a:pPr marL="0" lvl="1" indent="-269875" algn="just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La disregolazione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emotiva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era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associata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stili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alimentari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patologici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tratti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psicopatologici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;</a:t>
            </a:r>
          </a:p>
          <a:p>
            <a:pPr marL="0" lvl="1" indent="-269875" algn="just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nodi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più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salienti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erano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la disregolazione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emotiva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l’impulsività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attenzionale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. </a:t>
            </a:r>
          </a:p>
        </p:txBody>
      </p:sp>
      <p:sp>
        <p:nvSpPr>
          <p:cNvPr id="18" name="TextBox 6"/>
          <p:cNvSpPr txBox="1"/>
          <p:nvPr/>
        </p:nvSpPr>
        <p:spPr>
          <a:xfrm>
            <a:off x="373546" y="4187825"/>
            <a:ext cx="7856054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Dix et al., 2026 </a:t>
            </a:r>
          </a:p>
          <a:p>
            <a:pPr algn="just"/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N = 222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candidati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alla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chirurgia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bariatrica </a:t>
            </a:r>
          </a:p>
          <a:p>
            <a:pPr algn="just"/>
            <a:endParaRPr sz="1400" dirty="0"/>
          </a:p>
          <a:p>
            <a:pPr marL="0" lvl="1" indent="-269875" algn="just"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Sono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emersi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due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profili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: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psicopatologia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generale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più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grave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vs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moderata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; </a:t>
            </a:r>
          </a:p>
          <a:p>
            <a:pPr marL="0" lvl="1" indent="-269875" algn="just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preoccupazioni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alimentari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hanno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fatto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ponte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tra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la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psicopatologia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generale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quella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specifica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dei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disturbi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alimentari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. </a:t>
            </a:r>
            <a:endParaRPr lang="en-US" sz="2000" dirty="0">
              <a:solidFill>
                <a:srgbClr val="000000"/>
              </a:solidFill>
              <a:ea typeface="Quicksand"/>
              <a:cs typeface="Quicksand"/>
              <a:sym typeface="Quicksand"/>
            </a:endParaRPr>
          </a:p>
        </p:txBody>
      </p:sp>
      <p:sp>
        <p:nvSpPr>
          <p:cNvPr id="19" name="Freeform 7"/>
          <p:cNvSpPr/>
          <p:nvPr/>
        </p:nvSpPr>
        <p:spPr>
          <a:xfrm>
            <a:off x="9113313" y="1780848"/>
            <a:ext cx="2831037" cy="2039591"/>
          </a:xfrm>
          <a:custGeom>
            <a:avLst/>
            <a:gdLst/>
            <a:ahLst/>
            <a:cxnLst/>
            <a:rect l="l" t="t" r="r" b="b"/>
            <a:pathLst>
              <a:path w="3311631" h="2369791">
                <a:moveTo>
                  <a:pt x="0" y="0"/>
                </a:moveTo>
                <a:lnTo>
                  <a:pt x="3311631" y="0"/>
                </a:lnTo>
                <a:lnTo>
                  <a:pt x="3311631" y="2369791"/>
                </a:lnTo>
                <a:lnTo>
                  <a:pt x="0" y="2369791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 r="-6" b="-1"/>
            </a:stretch>
          </a:blipFill>
        </p:spPr>
      </p:sp>
    </p:spTree>
    <p:extLst>
      <p:ext uri="{BB962C8B-B14F-4D97-AF65-F5344CB8AC3E}">
        <p14:creationId xmlns:p14="http://schemas.microsoft.com/office/powerpoint/2010/main" xmlns="" val="221225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>
            <a:extLst>
              <a:ext uri="{FF2B5EF4-FFF2-40B4-BE49-F238E27FC236}">
                <a16:creationId xmlns:a16="http://schemas.microsoft.com/office/drawing/2014/main" xmlns="" id="{61191614-C3F2-ED26-6362-2BB500302015}"/>
              </a:ext>
            </a:extLst>
          </p:cNvPr>
          <p:cNvGrpSpPr/>
          <p:nvPr/>
        </p:nvGrpSpPr>
        <p:grpSpPr>
          <a:xfrm>
            <a:off x="0" y="6317268"/>
            <a:ext cx="12192000" cy="540732"/>
            <a:chOff x="0" y="6335486"/>
            <a:chExt cx="12192000" cy="540732"/>
          </a:xfrm>
        </p:grpSpPr>
        <p:grpSp>
          <p:nvGrpSpPr>
            <p:cNvPr id="3" name="Gruppo 4">
              <a:extLst>
                <a:ext uri="{FF2B5EF4-FFF2-40B4-BE49-F238E27FC236}">
                  <a16:creationId xmlns:a16="http://schemas.microsoft.com/office/drawing/2014/main" xmlns="" id="{9BE86BC0-E1C6-1741-2CEE-2C461F86D4E4}"/>
                </a:ext>
              </a:extLst>
            </p:cNvPr>
            <p:cNvGrpSpPr/>
            <p:nvPr/>
          </p:nvGrpSpPr>
          <p:grpSpPr>
            <a:xfrm>
              <a:off x="0" y="6335486"/>
              <a:ext cx="12192000" cy="522514"/>
              <a:chOff x="0" y="6335486"/>
              <a:chExt cx="12192000" cy="522514"/>
            </a:xfrm>
          </p:grpSpPr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xmlns="" id="{24F4DDB4-E21E-E482-DE3E-56114EC27940}"/>
                  </a:ext>
                </a:extLst>
              </p:cNvPr>
              <p:cNvSpPr/>
              <p:nvPr/>
            </p:nvSpPr>
            <p:spPr>
              <a:xfrm>
                <a:off x="0" y="6335486"/>
                <a:ext cx="12192000" cy="5225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2" name="Immagine 11" descr="Immagine che contiene bianco, Elementi grafici, simbolo, design&#10;&#10;Il contenuto generato dall'IA potrebbe non essere corretto.">
                <a:extLst>
                  <a:ext uri="{FF2B5EF4-FFF2-40B4-BE49-F238E27FC236}">
                    <a16:creationId xmlns:a16="http://schemas.microsoft.com/office/drawing/2014/main" xmlns="" id="{6EEBF618-B751-5A27-087A-28E7F73C1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ackgroundRemoval t="5091" b="94182" l="9189" r="90000">
                            <a14:foregroundMark x1="55135" y1="30727" x2="55135" y2="30727"/>
                            <a14:foregroundMark x1="40270" y1="17273" x2="40270" y2="17273"/>
                            <a14:foregroundMark x1="41622" y1="7455" x2="41622" y2="7455"/>
                            <a14:foregroundMark x1="38919" y1="5091" x2="38919" y2="5091"/>
                            <a14:foregroundMark x1="55135" y1="92909" x2="55135" y2="92909"/>
                            <a14:foregroundMark x1="38378" y1="94182" x2="38378" y2="94182"/>
                            <a14:foregroundMark x1="9189" y1="93818" x2="9189" y2="93818"/>
                            <a14:foregroundMark x1="38919" y1="22182" x2="38919" y2="22182"/>
                            <a14:backgroundMark x1="40000" y1="17273" x2="40000" y2="1727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126" y="6370202"/>
                <a:ext cx="304800" cy="453081"/>
              </a:xfrm>
              <a:prstGeom prst="rect">
                <a:avLst/>
              </a:prstGeom>
            </p:spPr>
          </p:pic>
        </p:grp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xmlns="" id="{C8F32018-0645-21E2-56E0-279DEFAB7D90}"/>
                </a:ext>
              </a:extLst>
            </p:cNvPr>
            <p:cNvSpPr txBox="1"/>
            <p:nvPr/>
          </p:nvSpPr>
          <p:spPr>
            <a:xfrm>
              <a:off x="320039" y="6568441"/>
              <a:ext cx="3434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>
                  <a:solidFill>
                    <a:schemeClr val="bg1"/>
                  </a:solidFill>
                </a:rPr>
                <a:t>XXXIV Congresso Nazionale SICOB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xmlns="" id="{C079A210-B352-DB54-A309-E0279561DA64}"/>
                </a:ext>
              </a:extLst>
            </p:cNvPr>
            <p:cNvSpPr txBox="1"/>
            <p:nvPr/>
          </p:nvSpPr>
          <p:spPr>
            <a:xfrm>
              <a:off x="10022840" y="6550223"/>
              <a:ext cx="2169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>
                  <a:solidFill>
                    <a:schemeClr val="bg1"/>
                  </a:solidFill>
                </a:rPr>
                <a:t>Dott.ssa </a:t>
              </a:r>
              <a:r>
                <a:rPr lang="it-IT" sz="1400" b="1" dirty="0" smtClean="0">
                  <a:solidFill>
                    <a:schemeClr val="bg1"/>
                  </a:solidFill>
                </a:rPr>
                <a:t>Valentina Cecchi 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xmlns="" id="{E73A8095-62F0-ABF6-E8F8-91C3CFD166AE}"/>
                </a:ext>
              </a:extLst>
            </p:cNvPr>
            <p:cNvSpPr txBox="1"/>
            <p:nvPr/>
          </p:nvSpPr>
          <p:spPr>
            <a:xfrm>
              <a:off x="3553096" y="6357790"/>
              <a:ext cx="62701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Network </a:t>
              </a:r>
              <a:r>
                <a:rPr lang="it-IT" sz="1200" b="1" i="1" dirty="0" err="1" smtClean="0">
                  <a:solidFill>
                    <a:schemeClr val="bg1"/>
                  </a:solidFill>
                </a:rPr>
                <a:t>Analysis</a:t>
              </a:r>
              <a:r>
                <a:rPr lang="it-IT" sz="1200" b="1" i="1" dirty="0" smtClean="0">
                  <a:solidFill>
                    <a:schemeClr val="bg1"/>
                  </a:solidFill>
                </a:rPr>
                <a:t> della Vulnerabilità Psicologica nei Pazienti Candidati alla Chirurgia Bariatrica</a:t>
              </a:r>
            </a:p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18 Settembre 2026</a:t>
              </a:r>
              <a:endParaRPr lang="it-IT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Box 3"/>
          <p:cNvSpPr txBox="1"/>
          <p:nvPr/>
        </p:nvSpPr>
        <p:spPr>
          <a:xfrm>
            <a:off x="323850" y="171450"/>
            <a:ext cx="11506200" cy="11944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it-IT" sz="28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IL PERCORSO DIAGNOSTICO TERAPEUTICO ASSISTENZIALE (PDTA) </a:t>
            </a:r>
          </a:p>
          <a:p>
            <a:pPr algn="ctr">
              <a:lnSpc>
                <a:spcPts val="4919"/>
              </a:lnSpc>
            </a:pPr>
            <a:r>
              <a:rPr lang="it-IT" sz="28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PER LA GESTIONE DEL PAZIENTE AFFETTO DA OBESITÀ</a:t>
            </a:r>
          </a:p>
        </p:txBody>
      </p:sp>
      <p:sp>
        <p:nvSpPr>
          <p:cNvPr id="14" name="Freeform 5"/>
          <p:cNvSpPr/>
          <p:nvPr/>
        </p:nvSpPr>
        <p:spPr>
          <a:xfrm>
            <a:off x="323850" y="1637451"/>
            <a:ext cx="5467350" cy="4477599"/>
          </a:xfrm>
          <a:custGeom>
            <a:avLst/>
            <a:gdLst/>
            <a:ahLst/>
            <a:cxnLst/>
            <a:rect l="l" t="t" r="r" b="b"/>
            <a:pathLst>
              <a:path w="2170193" h="1535429">
                <a:moveTo>
                  <a:pt x="0" y="0"/>
                </a:moveTo>
                <a:lnTo>
                  <a:pt x="2170193" y="0"/>
                </a:lnTo>
                <a:lnTo>
                  <a:pt x="2170193" y="1535429"/>
                </a:lnTo>
                <a:lnTo>
                  <a:pt x="0" y="1535429"/>
                </a:lnTo>
                <a:close/>
              </a:path>
            </a:pathLst>
          </a:custGeom>
          <a:ln w="38100" cap="sq">
            <a:solidFill>
              <a:schemeClr val="accent1"/>
            </a:solidFill>
            <a:prstDash val="solid"/>
            <a:miter/>
          </a:ln>
        </p:spPr>
      </p:sp>
      <p:sp>
        <p:nvSpPr>
          <p:cNvPr id="20" name="TextBox 8"/>
          <p:cNvSpPr txBox="1"/>
          <p:nvPr/>
        </p:nvSpPr>
        <p:spPr>
          <a:xfrm>
            <a:off x="447815" y="1755923"/>
            <a:ext cx="5190986" cy="43345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ts val="2624"/>
              </a:lnSpc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Lavoro di una équipe multidisciplinare al fine di proporre una terapia medica e/o chirurgica: </a:t>
            </a:r>
          </a:p>
          <a:p>
            <a:pPr lvl="0" algn="just">
              <a:lnSpc>
                <a:spcPts val="2624"/>
              </a:lnSpc>
              <a:spcBef>
                <a:spcPct val="0"/>
              </a:spcBef>
            </a:pPr>
            <a:endParaRPr lang="it-IT" sz="1000" dirty="0" smtClean="0">
              <a:solidFill>
                <a:srgbClr val="000000"/>
              </a:solidFill>
              <a:ea typeface="Quicksand Bold"/>
              <a:cs typeface="Quicksand Bold"/>
              <a:sym typeface="Quicksand Bold"/>
            </a:endParaRPr>
          </a:p>
          <a:p>
            <a:pPr lvl="0" algn="just">
              <a:lnSpc>
                <a:spcPts val="2624"/>
              </a:lnSpc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UOC Medicina Endocrino-Metabolica, </a:t>
            </a:r>
          </a:p>
          <a:p>
            <a:pPr lvl="0" algn="just">
              <a:lnSpc>
                <a:spcPts val="2624"/>
              </a:lnSpc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UOC Chirurgia Epato-Bilio-Pancreatica, </a:t>
            </a:r>
          </a:p>
          <a:p>
            <a:pPr lvl="0" algn="just">
              <a:lnSpc>
                <a:spcPts val="2624"/>
              </a:lnSpc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UOC Medicina Interna, </a:t>
            </a:r>
          </a:p>
          <a:p>
            <a:pPr lvl="0" algn="just">
              <a:lnSpc>
                <a:spcPts val="2624"/>
              </a:lnSpc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UOS Nutrizione Clinica, </a:t>
            </a:r>
          </a:p>
          <a:p>
            <a:pPr lvl="0" algn="just">
              <a:lnSpc>
                <a:spcPts val="2624"/>
              </a:lnSpc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UOD Psicologia Clinica, </a:t>
            </a:r>
          </a:p>
          <a:p>
            <a:pPr lvl="0" algn="just">
              <a:lnSpc>
                <a:spcPts val="2624"/>
              </a:lnSpc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UOC Psichiatria, </a:t>
            </a:r>
          </a:p>
          <a:p>
            <a:pPr lvl="0" algn="just">
              <a:lnSpc>
                <a:spcPts val="2624"/>
              </a:lnSpc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UOC Pneumologia, </a:t>
            </a:r>
          </a:p>
          <a:p>
            <a:pPr lvl="0" algn="just">
              <a:lnSpc>
                <a:spcPts val="2624"/>
              </a:lnSpc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UOC Apparato Digerente, </a:t>
            </a:r>
          </a:p>
          <a:p>
            <a:pPr lvl="0" algn="just">
              <a:lnSpc>
                <a:spcPts val="2624"/>
              </a:lnSpc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UOC Anestesia, </a:t>
            </a:r>
          </a:p>
          <a:p>
            <a:pPr lvl="0" algn="just">
              <a:lnSpc>
                <a:spcPts val="2624"/>
              </a:lnSpc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UOC Chirurgia Plastica. </a:t>
            </a:r>
          </a:p>
        </p:txBody>
      </p:sp>
      <p:sp>
        <p:nvSpPr>
          <p:cNvPr id="23" name="Freeform 5"/>
          <p:cNvSpPr/>
          <p:nvPr/>
        </p:nvSpPr>
        <p:spPr>
          <a:xfrm>
            <a:off x="6362700" y="1637451"/>
            <a:ext cx="5467350" cy="4477599"/>
          </a:xfrm>
          <a:custGeom>
            <a:avLst/>
            <a:gdLst/>
            <a:ahLst/>
            <a:cxnLst/>
            <a:rect l="l" t="t" r="r" b="b"/>
            <a:pathLst>
              <a:path w="2170193" h="1535429">
                <a:moveTo>
                  <a:pt x="0" y="0"/>
                </a:moveTo>
                <a:lnTo>
                  <a:pt x="2170193" y="0"/>
                </a:lnTo>
                <a:lnTo>
                  <a:pt x="2170193" y="1535429"/>
                </a:lnTo>
                <a:lnTo>
                  <a:pt x="0" y="1535429"/>
                </a:lnTo>
                <a:close/>
              </a:path>
            </a:pathLst>
          </a:custGeom>
          <a:ln w="38100" cap="sq">
            <a:solidFill>
              <a:schemeClr val="accent1"/>
            </a:solidFill>
            <a:prstDash val="solid"/>
            <a:miter/>
          </a:ln>
        </p:spPr>
      </p:sp>
      <p:sp>
        <p:nvSpPr>
          <p:cNvPr id="24" name="TextBox 8"/>
          <p:cNvSpPr txBox="1"/>
          <p:nvPr/>
        </p:nvSpPr>
        <p:spPr>
          <a:xfrm>
            <a:off x="6667499" y="2441723"/>
            <a:ext cx="4895851" cy="33855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1. Primo accesso per l’obesità o per una delle sue </a:t>
            </a:r>
            <a:r>
              <a:rPr lang="it-IT" sz="2000" dirty="0" err="1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comorbidità</a:t>
            </a: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/complicanze; </a:t>
            </a:r>
          </a:p>
          <a:p>
            <a:pPr lvl="0" algn="just">
              <a:spcBef>
                <a:spcPct val="0"/>
              </a:spcBef>
            </a:pPr>
            <a:endParaRPr lang="it-IT" sz="2000" dirty="0" smtClean="0">
              <a:solidFill>
                <a:srgbClr val="000000"/>
              </a:solidFill>
              <a:ea typeface="Quicksand Bold"/>
              <a:cs typeface="Quicksand Bold"/>
              <a:sym typeface="Quicksand Bold"/>
            </a:endParaRPr>
          </a:p>
          <a:p>
            <a:pPr lvl="0" algn="just"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2. Valutazione e successiva classificazione della patologia; </a:t>
            </a:r>
          </a:p>
          <a:p>
            <a:pPr lvl="0" algn="just">
              <a:spcBef>
                <a:spcPct val="0"/>
              </a:spcBef>
            </a:pPr>
            <a:endParaRPr lang="it-IT" sz="2000" dirty="0" smtClean="0">
              <a:solidFill>
                <a:srgbClr val="000000"/>
              </a:solidFill>
              <a:ea typeface="Quicksand Bold"/>
              <a:cs typeface="Quicksand Bold"/>
              <a:sym typeface="Quicksand Bold"/>
            </a:endParaRPr>
          </a:p>
          <a:p>
            <a:pPr lvl="0" algn="just"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3. Visite mediche in regime di </a:t>
            </a:r>
          </a:p>
          <a:p>
            <a:pPr lvl="0" algn="just"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Day Service (PAC) o di Day Hospital (DH); </a:t>
            </a:r>
          </a:p>
          <a:p>
            <a:pPr lvl="0" algn="just">
              <a:spcBef>
                <a:spcPct val="0"/>
              </a:spcBef>
            </a:pPr>
            <a:endParaRPr lang="it-IT" sz="2000" dirty="0" smtClean="0">
              <a:solidFill>
                <a:srgbClr val="000000"/>
              </a:solidFill>
              <a:ea typeface="Quicksand Bold"/>
              <a:cs typeface="Quicksand Bold"/>
              <a:sym typeface="Quicksand Bold"/>
            </a:endParaRPr>
          </a:p>
          <a:p>
            <a:pPr lvl="0" algn="just">
              <a:spcBef>
                <a:spcPct val="0"/>
              </a:spcBef>
            </a:pPr>
            <a:r>
              <a:rPr lang="it-IT" sz="20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4. Visita dietologica e valutazione psicologica in regime ambulatoriale. </a:t>
            </a:r>
          </a:p>
        </p:txBody>
      </p:sp>
    </p:spTree>
    <p:extLst>
      <p:ext uri="{BB962C8B-B14F-4D97-AF65-F5344CB8AC3E}">
        <p14:creationId xmlns:p14="http://schemas.microsoft.com/office/powerpoint/2010/main" xmlns="" val="221225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>
            <a:extLst>
              <a:ext uri="{FF2B5EF4-FFF2-40B4-BE49-F238E27FC236}">
                <a16:creationId xmlns:a16="http://schemas.microsoft.com/office/drawing/2014/main" xmlns="" id="{61191614-C3F2-ED26-6362-2BB500302015}"/>
              </a:ext>
            </a:extLst>
          </p:cNvPr>
          <p:cNvGrpSpPr/>
          <p:nvPr/>
        </p:nvGrpSpPr>
        <p:grpSpPr>
          <a:xfrm>
            <a:off x="0" y="6317268"/>
            <a:ext cx="12192000" cy="540732"/>
            <a:chOff x="0" y="6335486"/>
            <a:chExt cx="12192000" cy="540732"/>
          </a:xfrm>
        </p:grpSpPr>
        <p:grpSp>
          <p:nvGrpSpPr>
            <p:cNvPr id="3" name="Gruppo 4">
              <a:extLst>
                <a:ext uri="{FF2B5EF4-FFF2-40B4-BE49-F238E27FC236}">
                  <a16:creationId xmlns:a16="http://schemas.microsoft.com/office/drawing/2014/main" xmlns="" id="{9BE86BC0-E1C6-1741-2CEE-2C461F86D4E4}"/>
                </a:ext>
              </a:extLst>
            </p:cNvPr>
            <p:cNvGrpSpPr/>
            <p:nvPr/>
          </p:nvGrpSpPr>
          <p:grpSpPr>
            <a:xfrm>
              <a:off x="0" y="6335486"/>
              <a:ext cx="12192000" cy="522514"/>
              <a:chOff x="0" y="6335486"/>
              <a:chExt cx="12192000" cy="522514"/>
            </a:xfrm>
          </p:grpSpPr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xmlns="" id="{24F4DDB4-E21E-E482-DE3E-56114EC27940}"/>
                  </a:ext>
                </a:extLst>
              </p:cNvPr>
              <p:cNvSpPr/>
              <p:nvPr/>
            </p:nvSpPr>
            <p:spPr>
              <a:xfrm>
                <a:off x="0" y="6335486"/>
                <a:ext cx="12192000" cy="5225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2" name="Immagine 11" descr="Immagine che contiene bianco, Elementi grafici, simbolo, design&#10;&#10;Il contenuto generato dall'IA potrebbe non essere corretto.">
                <a:extLst>
                  <a:ext uri="{FF2B5EF4-FFF2-40B4-BE49-F238E27FC236}">
                    <a16:creationId xmlns:a16="http://schemas.microsoft.com/office/drawing/2014/main" xmlns="" id="{6EEBF618-B751-5A27-087A-28E7F73C1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ackgroundRemoval t="5091" b="94182" l="9189" r="90000">
                            <a14:foregroundMark x1="55135" y1="30727" x2="55135" y2="30727"/>
                            <a14:foregroundMark x1="40270" y1="17273" x2="40270" y2="17273"/>
                            <a14:foregroundMark x1="41622" y1="7455" x2="41622" y2="7455"/>
                            <a14:foregroundMark x1="38919" y1="5091" x2="38919" y2="5091"/>
                            <a14:foregroundMark x1="55135" y1="92909" x2="55135" y2="92909"/>
                            <a14:foregroundMark x1="38378" y1="94182" x2="38378" y2="94182"/>
                            <a14:foregroundMark x1="9189" y1="93818" x2="9189" y2="93818"/>
                            <a14:foregroundMark x1="38919" y1="22182" x2="38919" y2="22182"/>
                            <a14:backgroundMark x1="40000" y1="17273" x2="40000" y2="1727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126" y="6370202"/>
                <a:ext cx="304800" cy="453081"/>
              </a:xfrm>
              <a:prstGeom prst="rect">
                <a:avLst/>
              </a:prstGeom>
            </p:spPr>
          </p:pic>
        </p:grp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xmlns="" id="{C8F32018-0645-21E2-56E0-279DEFAB7D90}"/>
                </a:ext>
              </a:extLst>
            </p:cNvPr>
            <p:cNvSpPr txBox="1"/>
            <p:nvPr/>
          </p:nvSpPr>
          <p:spPr>
            <a:xfrm>
              <a:off x="320039" y="6568441"/>
              <a:ext cx="3434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>
                  <a:solidFill>
                    <a:schemeClr val="bg1"/>
                  </a:solidFill>
                </a:rPr>
                <a:t>XXXIV Congresso Nazionale SICOB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xmlns="" id="{C079A210-B352-DB54-A309-E0279561DA64}"/>
                </a:ext>
              </a:extLst>
            </p:cNvPr>
            <p:cNvSpPr txBox="1"/>
            <p:nvPr/>
          </p:nvSpPr>
          <p:spPr>
            <a:xfrm>
              <a:off x="10022840" y="6550223"/>
              <a:ext cx="2169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>
                  <a:solidFill>
                    <a:schemeClr val="bg1"/>
                  </a:solidFill>
                </a:rPr>
                <a:t>Dott.ssa </a:t>
              </a:r>
              <a:r>
                <a:rPr lang="it-IT" sz="1400" b="1" dirty="0" smtClean="0">
                  <a:solidFill>
                    <a:schemeClr val="bg1"/>
                  </a:solidFill>
                </a:rPr>
                <a:t>Valentina Cecchi 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xmlns="" id="{E73A8095-62F0-ABF6-E8F8-91C3CFD166AE}"/>
                </a:ext>
              </a:extLst>
            </p:cNvPr>
            <p:cNvSpPr txBox="1"/>
            <p:nvPr/>
          </p:nvSpPr>
          <p:spPr>
            <a:xfrm>
              <a:off x="3553096" y="6357790"/>
              <a:ext cx="62701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Network </a:t>
              </a:r>
              <a:r>
                <a:rPr lang="it-IT" sz="1200" b="1" i="1" dirty="0" err="1" smtClean="0">
                  <a:solidFill>
                    <a:schemeClr val="bg1"/>
                  </a:solidFill>
                </a:rPr>
                <a:t>Analysis</a:t>
              </a:r>
              <a:r>
                <a:rPr lang="it-IT" sz="1200" b="1" i="1" dirty="0" smtClean="0">
                  <a:solidFill>
                    <a:schemeClr val="bg1"/>
                  </a:solidFill>
                </a:rPr>
                <a:t> della Vulnerabilità Psicologica nei Pazienti Candidati alla Chirurgia Bariatrica</a:t>
              </a:r>
            </a:p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18 Settembre 2026</a:t>
              </a:r>
              <a:endParaRPr lang="it-IT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Box 3"/>
          <p:cNvSpPr txBox="1"/>
          <p:nvPr/>
        </p:nvSpPr>
        <p:spPr>
          <a:xfrm>
            <a:off x="323850" y="171450"/>
            <a:ext cx="11506200" cy="566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it-IT" sz="28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LA VALUTAZIONE PSICOLOGICA NEL PDTA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5750" y="1064026"/>
            <a:ext cx="11563350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Obiettivo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: </a:t>
            </a:r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valutare</a:t>
            </a:r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lo status </a:t>
            </a:r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psicologico</a:t>
            </a:r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attuale</a:t>
            </a:r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del </a:t>
            </a:r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paziente</a:t>
            </a:r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in </a:t>
            </a:r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modo</a:t>
            </a:r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da</a:t>
            </a:r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poter</a:t>
            </a:r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direzionare</a:t>
            </a:r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l’intervento</a:t>
            </a:r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multidisciplinare</a:t>
            </a:r>
            <a:r>
              <a:rPr lang="en-US" sz="2000" b="1" dirty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successivo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(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es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.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trattamento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medico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nutrizionale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farmacoterapia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supporto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psicologico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psicoterapia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chirurgia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bariatrica/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metabolica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o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combinazione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dei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diversi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approcci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terapeutici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). </a:t>
            </a:r>
          </a:p>
        </p:txBody>
      </p:sp>
      <p:sp>
        <p:nvSpPr>
          <p:cNvPr id="18" name="AutoShape 8"/>
          <p:cNvSpPr/>
          <p:nvPr/>
        </p:nvSpPr>
        <p:spPr>
          <a:xfrm flipV="1">
            <a:off x="883460" y="3255131"/>
            <a:ext cx="1256406" cy="2727"/>
          </a:xfrm>
          <a:prstGeom prst="line">
            <a:avLst/>
          </a:prstGeom>
          <a:ln w="57150" cap="flat">
            <a:solidFill>
              <a:srgbClr val="33443C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19" name="Freeform 9"/>
          <p:cNvSpPr/>
          <p:nvPr/>
        </p:nvSpPr>
        <p:spPr>
          <a:xfrm>
            <a:off x="6217441" y="2659693"/>
            <a:ext cx="1055636" cy="1169581"/>
          </a:xfrm>
          <a:custGeom>
            <a:avLst/>
            <a:gdLst/>
            <a:ahLst/>
            <a:cxnLst/>
            <a:rect l="l" t="t" r="r" b="b"/>
            <a:pathLst>
              <a:path w="1055636" h="1689018">
                <a:moveTo>
                  <a:pt x="0" y="0"/>
                </a:moveTo>
                <a:lnTo>
                  <a:pt x="1055636" y="0"/>
                </a:lnTo>
                <a:lnTo>
                  <a:pt x="1055636" y="1689018"/>
                </a:lnTo>
                <a:lnTo>
                  <a:pt x="0" y="1689018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AutoShape 10"/>
          <p:cNvSpPr/>
          <p:nvPr/>
        </p:nvSpPr>
        <p:spPr>
          <a:xfrm>
            <a:off x="8838999" y="2757645"/>
            <a:ext cx="630631" cy="0"/>
          </a:xfrm>
          <a:prstGeom prst="line">
            <a:avLst/>
          </a:prstGeom>
          <a:ln w="57150" cap="flat">
            <a:solidFill>
              <a:srgbClr val="33443C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1" name="AutoShape 11"/>
          <p:cNvSpPr/>
          <p:nvPr/>
        </p:nvSpPr>
        <p:spPr>
          <a:xfrm>
            <a:off x="8842015" y="3727985"/>
            <a:ext cx="630631" cy="0"/>
          </a:xfrm>
          <a:prstGeom prst="line">
            <a:avLst/>
          </a:prstGeom>
          <a:ln w="57150" cap="flat">
            <a:solidFill>
              <a:srgbClr val="33443C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2" name="TextBox 13"/>
          <p:cNvSpPr txBox="1"/>
          <p:nvPr/>
        </p:nvSpPr>
        <p:spPr>
          <a:xfrm>
            <a:off x="1157471" y="4017476"/>
            <a:ext cx="1995487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5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2 </a:t>
            </a:r>
            <a:r>
              <a:rPr lang="en-US" sz="15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colloqui</a:t>
            </a:r>
            <a:r>
              <a:rPr lang="en-US" sz="15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15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clinici</a:t>
            </a:r>
            <a:r>
              <a:rPr lang="en-US" sz="15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</a:p>
        </p:txBody>
      </p:sp>
      <p:sp>
        <p:nvSpPr>
          <p:cNvPr id="23" name="TextBox 14"/>
          <p:cNvSpPr txBox="1"/>
          <p:nvPr/>
        </p:nvSpPr>
        <p:spPr>
          <a:xfrm>
            <a:off x="2486826" y="3592997"/>
            <a:ext cx="2127741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5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test </a:t>
            </a:r>
            <a:r>
              <a:rPr lang="en-US" sz="15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psicometrici</a:t>
            </a:r>
            <a:r>
              <a:rPr lang="en-US" sz="15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</a:p>
        </p:txBody>
      </p:sp>
      <p:sp>
        <p:nvSpPr>
          <p:cNvPr id="24" name="TextBox 15"/>
          <p:cNvSpPr txBox="1"/>
          <p:nvPr/>
        </p:nvSpPr>
        <p:spPr>
          <a:xfrm>
            <a:off x="5289050" y="3587187"/>
            <a:ext cx="1457675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5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sessione</a:t>
            </a:r>
            <a:r>
              <a:rPr lang="en-US" sz="15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15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di</a:t>
            </a:r>
            <a:r>
              <a:rPr lang="en-US" sz="15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sz="15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restituzione</a:t>
            </a:r>
            <a:endParaRPr lang="en-US" sz="1500" b="1" dirty="0">
              <a:solidFill>
                <a:srgbClr val="33443C"/>
              </a:solidFill>
              <a:ea typeface="Quicksand Bold"/>
              <a:cs typeface="Quicksand Bold"/>
              <a:sym typeface="Quicksand Bold"/>
            </a:endParaRPr>
          </a:p>
        </p:txBody>
      </p:sp>
      <p:sp>
        <p:nvSpPr>
          <p:cNvPr id="25" name="TextBox 16"/>
          <p:cNvSpPr txBox="1"/>
          <p:nvPr/>
        </p:nvSpPr>
        <p:spPr>
          <a:xfrm>
            <a:off x="3725013" y="4019427"/>
            <a:ext cx="2072686" cy="461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5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eventuale</a:t>
            </a:r>
            <a:r>
              <a:rPr lang="en-US" sz="15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sz="15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invio</a:t>
            </a:r>
            <a:r>
              <a:rPr lang="en-US" sz="15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15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psichiatrico</a:t>
            </a:r>
            <a:endParaRPr lang="en-US" sz="1500" b="1" dirty="0">
              <a:solidFill>
                <a:srgbClr val="33443C"/>
              </a:solidFill>
              <a:ea typeface="Quicksand Bold"/>
              <a:cs typeface="Quicksand Bold"/>
              <a:sym typeface="Quicksand Bold"/>
            </a:endParaRPr>
          </a:p>
        </p:txBody>
      </p:sp>
      <p:sp>
        <p:nvSpPr>
          <p:cNvPr id="26" name="TextBox 17"/>
          <p:cNvSpPr txBox="1"/>
          <p:nvPr/>
        </p:nvSpPr>
        <p:spPr>
          <a:xfrm>
            <a:off x="34592" y="3591596"/>
            <a:ext cx="1826985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5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presa</a:t>
            </a:r>
            <a:r>
              <a:rPr lang="en-US" sz="15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in </a:t>
            </a:r>
            <a:r>
              <a:rPr lang="en-US" sz="15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carico</a:t>
            </a:r>
            <a:endParaRPr lang="en-US" sz="1500" b="1" dirty="0">
              <a:solidFill>
                <a:srgbClr val="33443C"/>
              </a:solidFill>
              <a:ea typeface="Quicksand Bold"/>
              <a:cs typeface="Quicksand Bold"/>
              <a:sym typeface="Quicksand Bold"/>
            </a:endParaRPr>
          </a:p>
        </p:txBody>
      </p:sp>
      <p:sp>
        <p:nvSpPr>
          <p:cNvPr id="27" name="TextBox 18"/>
          <p:cNvSpPr txBox="1"/>
          <p:nvPr/>
        </p:nvSpPr>
        <p:spPr>
          <a:xfrm>
            <a:off x="7431155" y="2530965"/>
            <a:ext cx="1225776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en-US" sz="16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nullaosta</a:t>
            </a:r>
            <a:r>
              <a:rPr lang="en-US" sz="16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sz="16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alla</a:t>
            </a:r>
            <a:r>
              <a:rPr lang="en-US" sz="16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CBM</a:t>
            </a:r>
          </a:p>
        </p:txBody>
      </p:sp>
      <p:sp>
        <p:nvSpPr>
          <p:cNvPr id="28" name="TextBox 19"/>
          <p:cNvSpPr txBox="1"/>
          <p:nvPr/>
        </p:nvSpPr>
        <p:spPr>
          <a:xfrm>
            <a:off x="7389272" y="3545838"/>
            <a:ext cx="1374658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criteri</a:t>
            </a:r>
            <a:r>
              <a:rPr lang="en-US" sz="16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16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ostativi</a:t>
            </a:r>
            <a:r>
              <a:rPr lang="en-US" sz="16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sz="16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alla</a:t>
            </a:r>
            <a:r>
              <a:rPr lang="en-US" sz="16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CBM</a:t>
            </a:r>
          </a:p>
        </p:txBody>
      </p:sp>
      <p:sp>
        <p:nvSpPr>
          <p:cNvPr id="29" name="TextBox 20"/>
          <p:cNvSpPr txBox="1"/>
          <p:nvPr/>
        </p:nvSpPr>
        <p:spPr>
          <a:xfrm>
            <a:off x="9465659" y="2629100"/>
            <a:ext cx="2265175" cy="2492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6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incontri</a:t>
            </a:r>
            <a:r>
              <a:rPr lang="en-US" sz="16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16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di</a:t>
            </a:r>
            <a:r>
              <a:rPr lang="en-US" sz="16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follow-up</a:t>
            </a:r>
          </a:p>
        </p:txBody>
      </p:sp>
      <p:sp>
        <p:nvSpPr>
          <p:cNvPr id="30" name="TextBox 21"/>
          <p:cNvSpPr txBox="1"/>
          <p:nvPr/>
        </p:nvSpPr>
        <p:spPr>
          <a:xfrm>
            <a:off x="9465660" y="3524732"/>
            <a:ext cx="2250547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monitoraggio</a:t>
            </a:r>
            <a:r>
              <a:rPr lang="en-US" sz="16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16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ed</a:t>
            </a:r>
            <a:r>
              <a:rPr lang="en-US" sz="16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</a:p>
          <a:p>
            <a:pPr algn="ctr">
              <a:spcBef>
                <a:spcPct val="0"/>
              </a:spcBef>
            </a:pPr>
            <a:r>
              <a:rPr lang="en-US" sz="16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eventuale</a:t>
            </a:r>
            <a:r>
              <a:rPr lang="en-US" sz="1600" b="1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1600" b="1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rivalutazione</a:t>
            </a:r>
            <a:endParaRPr lang="en-US" sz="1600" b="1" dirty="0">
              <a:solidFill>
                <a:srgbClr val="33443C"/>
              </a:solidFill>
              <a:ea typeface="Quicksand Bold"/>
              <a:cs typeface="Quicksand Bold"/>
              <a:sym typeface="Quicksand Bold"/>
            </a:endParaRPr>
          </a:p>
        </p:txBody>
      </p:sp>
      <p:sp>
        <p:nvSpPr>
          <p:cNvPr id="38" name="AutoShape 8"/>
          <p:cNvSpPr/>
          <p:nvPr/>
        </p:nvSpPr>
        <p:spPr>
          <a:xfrm>
            <a:off x="2141691" y="3250763"/>
            <a:ext cx="1348509" cy="4370"/>
          </a:xfrm>
          <a:prstGeom prst="line">
            <a:avLst/>
          </a:prstGeom>
          <a:ln w="57150" cap="flat">
            <a:solidFill>
              <a:srgbClr val="33443C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39" name="AutoShape 8"/>
          <p:cNvSpPr/>
          <p:nvPr/>
        </p:nvSpPr>
        <p:spPr>
          <a:xfrm>
            <a:off x="3491981" y="3240136"/>
            <a:ext cx="1263494" cy="4362"/>
          </a:xfrm>
          <a:prstGeom prst="line">
            <a:avLst/>
          </a:prstGeom>
          <a:ln w="57150" cap="flat">
            <a:solidFill>
              <a:srgbClr val="33443C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40" name="AutoShape 8"/>
          <p:cNvSpPr/>
          <p:nvPr/>
        </p:nvSpPr>
        <p:spPr>
          <a:xfrm>
            <a:off x="4750212" y="3243675"/>
            <a:ext cx="1348509" cy="4370"/>
          </a:xfrm>
          <a:prstGeom prst="line">
            <a:avLst/>
          </a:prstGeom>
          <a:ln w="57150" cap="flat">
            <a:solidFill>
              <a:srgbClr val="33443C"/>
            </a:solidFill>
            <a:prstDash val="solid"/>
            <a:headEnd type="oval" w="lg" len="lg"/>
            <a:tailEnd type="oval" w="lg" len="lg"/>
          </a:ln>
        </p:spPr>
      </p:sp>
      <p:sp>
        <p:nvSpPr>
          <p:cNvPr id="41" name="TextBox 22"/>
          <p:cNvSpPr txBox="1"/>
          <p:nvPr/>
        </p:nvSpPr>
        <p:spPr>
          <a:xfrm>
            <a:off x="330869" y="5179303"/>
            <a:ext cx="1153226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In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caso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comprovato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o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sospetto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disturbo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psichiatrico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deve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procedere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con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l’invio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per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una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consulenza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psichiatrica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generale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o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specifica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per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Disturbi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del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Comportamento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Alimentare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(DCA) </a:t>
            </a:r>
          </a:p>
        </p:txBody>
      </p:sp>
    </p:spTree>
    <p:extLst>
      <p:ext uri="{BB962C8B-B14F-4D97-AF65-F5344CB8AC3E}">
        <p14:creationId xmlns:p14="http://schemas.microsoft.com/office/powerpoint/2010/main" xmlns="" val="221225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>
            <a:extLst>
              <a:ext uri="{FF2B5EF4-FFF2-40B4-BE49-F238E27FC236}">
                <a16:creationId xmlns:a16="http://schemas.microsoft.com/office/drawing/2014/main" xmlns="" id="{61191614-C3F2-ED26-6362-2BB500302015}"/>
              </a:ext>
            </a:extLst>
          </p:cNvPr>
          <p:cNvGrpSpPr/>
          <p:nvPr/>
        </p:nvGrpSpPr>
        <p:grpSpPr>
          <a:xfrm>
            <a:off x="0" y="6317268"/>
            <a:ext cx="12192000" cy="540732"/>
            <a:chOff x="0" y="6335486"/>
            <a:chExt cx="12192000" cy="540732"/>
          </a:xfrm>
        </p:grpSpPr>
        <p:grpSp>
          <p:nvGrpSpPr>
            <p:cNvPr id="3" name="Gruppo 4">
              <a:extLst>
                <a:ext uri="{FF2B5EF4-FFF2-40B4-BE49-F238E27FC236}">
                  <a16:creationId xmlns:a16="http://schemas.microsoft.com/office/drawing/2014/main" xmlns="" id="{9BE86BC0-E1C6-1741-2CEE-2C461F86D4E4}"/>
                </a:ext>
              </a:extLst>
            </p:cNvPr>
            <p:cNvGrpSpPr/>
            <p:nvPr/>
          </p:nvGrpSpPr>
          <p:grpSpPr>
            <a:xfrm>
              <a:off x="0" y="6335486"/>
              <a:ext cx="12192000" cy="522514"/>
              <a:chOff x="0" y="6335486"/>
              <a:chExt cx="12192000" cy="522514"/>
            </a:xfrm>
          </p:grpSpPr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xmlns="" id="{24F4DDB4-E21E-E482-DE3E-56114EC27940}"/>
                  </a:ext>
                </a:extLst>
              </p:cNvPr>
              <p:cNvSpPr/>
              <p:nvPr/>
            </p:nvSpPr>
            <p:spPr>
              <a:xfrm>
                <a:off x="0" y="6335486"/>
                <a:ext cx="12192000" cy="5225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2" name="Immagine 11" descr="Immagine che contiene bianco, Elementi grafici, simbolo, design&#10;&#10;Il contenuto generato dall'IA potrebbe non essere corretto.">
                <a:extLst>
                  <a:ext uri="{FF2B5EF4-FFF2-40B4-BE49-F238E27FC236}">
                    <a16:creationId xmlns:a16="http://schemas.microsoft.com/office/drawing/2014/main" xmlns="" id="{6EEBF618-B751-5A27-087A-28E7F73C1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ackgroundRemoval t="5091" b="94182" l="9189" r="90000">
                            <a14:foregroundMark x1="55135" y1="30727" x2="55135" y2="30727"/>
                            <a14:foregroundMark x1="40270" y1="17273" x2="40270" y2="17273"/>
                            <a14:foregroundMark x1="41622" y1="7455" x2="41622" y2="7455"/>
                            <a14:foregroundMark x1="38919" y1="5091" x2="38919" y2="5091"/>
                            <a14:foregroundMark x1="55135" y1="92909" x2="55135" y2="92909"/>
                            <a14:foregroundMark x1="38378" y1="94182" x2="38378" y2="94182"/>
                            <a14:foregroundMark x1="9189" y1="93818" x2="9189" y2="93818"/>
                            <a14:foregroundMark x1="38919" y1="22182" x2="38919" y2="22182"/>
                            <a14:backgroundMark x1="40000" y1="17273" x2="40000" y2="1727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126" y="6370202"/>
                <a:ext cx="304800" cy="453081"/>
              </a:xfrm>
              <a:prstGeom prst="rect">
                <a:avLst/>
              </a:prstGeom>
            </p:spPr>
          </p:pic>
        </p:grp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xmlns="" id="{C8F32018-0645-21E2-56E0-279DEFAB7D90}"/>
                </a:ext>
              </a:extLst>
            </p:cNvPr>
            <p:cNvSpPr txBox="1"/>
            <p:nvPr/>
          </p:nvSpPr>
          <p:spPr>
            <a:xfrm>
              <a:off x="320039" y="6568441"/>
              <a:ext cx="3434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>
                  <a:solidFill>
                    <a:schemeClr val="bg1"/>
                  </a:solidFill>
                </a:rPr>
                <a:t>XXXIV Congresso Nazionale SICOB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xmlns="" id="{C079A210-B352-DB54-A309-E0279561DA64}"/>
                </a:ext>
              </a:extLst>
            </p:cNvPr>
            <p:cNvSpPr txBox="1"/>
            <p:nvPr/>
          </p:nvSpPr>
          <p:spPr>
            <a:xfrm>
              <a:off x="10022840" y="6550223"/>
              <a:ext cx="2169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>
                  <a:solidFill>
                    <a:schemeClr val="bg1"/>
                  </a:solidFill>
                </a:rPr>
                <a:t>Dott.ssa </a:t>
              </a:r>
              <a:r>
                <a:rPr lang="it-IT" sz="1400" b="1" dirty="0" smtClean="0">
                  <a:solidFill>
                    <a:schemeClr val="bg1"/>
                  </a:solidFill>
                </a:rPr>
                <a:t>Valentina Cecchi 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xmlns="" id="{E73A8095-62F0-ABF6-E8F8-91C3CFD166AE}"/>
                </a:ext>
              </a:extLst>
            </p:cNvPr>
            <p:cNvSpPr txBox="1"/>
            <p:nvPr/>
          </p:nvSpPr>
          <p:spPr>
            <a:xfrm>
              <a:off x="3553096" y="6357790"/>
              <a:ext cx="62701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Network </a:t>
              </a:r>
              <a:r>
                <a:rPr lang="it-IT" sz="1200" b="1" i="1" dirty="0" err="1" smtClean="0">
                  <a:solidFill>
                    <a:schemeClr val="bg1"/>
                  </a:solidFill>
                </a:rPr>
                <a:t>Analysis</a:t>
              </a:r>
              <a:r>
                <a:rPr lang="it-IT" sz="1200" b="1" i="1" dirty="0" smtClean="0">
                  <a:solidFill>
                    <a:schemeClr val="bg1"/>
                  </a:solidFill>
                </a:rPr>
                <a:t> della Vulnerabilità Psicologica nei Pazienti Candidati alla Chirurgia Bariatrica</a:t>
              </a:r>
            </a:p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18 Settembre 2026</a:t>
              </a:r>
              <a:endParaRPr lang="it-IT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Box 3"/>
          <p:cNvSpPr txBox="1"/>
          <p:nvPr/>
        </p:nvSpPr>
        <p:spPr>
          <a:xfrm>
            <a:off x="323850" y="297578"/>
            <a:ext cx="11506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LA VULNERABILITÀ PSICOLOGICA NEI PAZIENTI CANDIDATI ALLA CHIRURGIA BARIATRICA: </a:t>
            </a:r>
          </a:p>
          <a:p>
            <a:pPr algn="ctr"/>
            <a:r>
              <a:rPr lang="it-IT" sz="24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METODI </a:t>
            </a:r>
          </a:p>
        </p:txBody>
      </p:sp>
      <p:sp>
        <p:nvSpPr>
          <p:cNvPr id="15" name="TextBox 3"/>
          <p:cNvSpPr txBox="1"/>
          <p:nvPr/>
        </p:nvSpPr>
        <p:spPr>
          <a:xfrm>
            <a:off x="650326" y="1282753"/>
            <a:ext cx="9770679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n-US" sz="2000" b="1" u="none" strike="noStrike" dirty="0" smtClean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– STAI-Y 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(State-Trait Anxiety Inventory):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ansia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stato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e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tratto</a:t>
            </a:r>
            <a:r>
              <a:rPr lang="en-US" sz="2000" u="none" strike="noStrike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;</a:t>
            </a:r>
            <a:endParaRPr lang="en-US" sz="2000" u="none" strike="noStrike" dirty="0">
              <a:solidFill>
                <a:srgbClr val="000000"/>
              </a:solidFill>
              <a:ea typeface="Quicksand"/>
              <a:cs typeface="Quicksand"/>
              <a:sym typeface="Quicksand"/>
            </a:endParaRPr>
          </a:p>
          <a:p>
            <a:pPr marL="0" lvl="0" indent="0" algn="just">
              <a:spcBef>
                <a:spcPct val="0"/>
              </a:spcBef>
            </a:pP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– BDI-II 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(Beck Depression Inventory):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sintomatologia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depressiva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;</a:t>
            </a:r>
          </a:p>
          <a:p>
            <a:pPr marL="0" lvl="0" indent="0" algn="just">
              <a:spcBef>
                <a:spcPct val="0"/>
              </a:spcBef>
            </a:pP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– BES 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(Binge Eating Scale):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alimentazione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incontrollata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;</a:t>
            </a:r>
          </a:p>
          <a:p>
            <a:pPr marL="0" lvl="0" indent="0" algn="just">
              <a:spcBef>
                <a:spcPct val="0"/>
              </a:spcBef>
            </a:pP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– BUT 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(Body Uneasiness Test):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insoddisfazione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corporea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;</a:t>
            </a:r>
          </a:p>
          <a:p>
            <a:pPr marL="0" lvl="0" indent="0" algn="just">
              <a:spcBef>
                <a:spcPct val="0"/>
              </a:spcBef>
            </a:pP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– SSS 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(Sexual Satisfaction Scale):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soddisfazione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sessuale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; </a:t>
            </a:r>
          </a:p>
          <a:p>
            <a:pPr marL="0" lvl="0" indent="0" algn="just">
              <a:spcBef>
                <a:spcPct val="0"/>
              </a:spcBef>
            </a:pP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– BIS-11 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(Barratt Impulsiveness Scale):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livelli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impulsività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; </a:t>
            </a:r>
          </a:p>
          <a:p>
            <a:pPr marL="0" lvl="0" indent="0" algn="just">
              <a:spcBef>
                <a:spcPct val="0"/>
              </a:spcBef>
            </a:pP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– TAS-20 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(Toronto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Alexithymia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Scale):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tratti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alessitimici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e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regolazione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affettiva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;</a:t>
            </a:r>
          </a:p>
          <a:p>
            <a:pPr marL="0" lvl="0" indent="0" algn="just">
              <a:spcBef>
                <a:spcPct val="0"/>
              </a:spcBef>
            </a:pP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– ACE 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(Adverse Childhood Experiences Questionnaire):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esperienze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infantili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avverse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. </a:t>
            </a:r>
          </a:p>
        </p:txBody>
      </p:sp>
      <p:sp>
        <p:nvSpPr>
          <p:cNvPr id="16" name="TextBox 5"/>
          <p:cNvSpPr txBox="1"/>
          <p:nvPr/>
        </p:nvSpPr>
        <p:spPr>
          <a:xfrm>
            <a:off x="461142" y="4062228"/>
            <a:ext cx="11110748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Campione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: 147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pazienti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candidati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alla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chirurgia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bariatrica (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età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media 48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anni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; 70% F e 30% M). </a:t>
            </a:r>
          </a:p>
        </p:txBody>
      </p:sp>
      <p:sp>
        <p:nvSpPr>
          <p:cNvPr id="18" name="Freeform 9"/>
          <p:cNvSpPr/>
          <p:nvPr/>
        </p:nvSpPr>
        <p:spPr>
          <a:xfrm>
            <a:off x="319143" y="3925612"/>
            <a:ext cx="11410402" cy="581663"/>
          </a:xfrm>
          <a:custGeom>
            <a:avLst/>
            <a:gdLst/>
            <a:ahLst/>
            <a:cxnLst/>
            <a:rect l="l" t="t" r="r" b="b"/>
            <a:pathLst>
              <a:path w="4657168" h="271185">
                <a:moveTo>
                  <a:pt x="0" y="0"/>
                </a:moveTo>
                <a:lnTo>
                  <a:pt x="4657168" y="0"/>
                </a:lnTo>
                <a:lnTo>
                  <a:pt x="4657168" y="271185"/>
                </a:lnTo>
                <a:lnTo>
                  <a:pt x="0" y="271185"/>
                </a:lnTo>
                <a:close/>
              </a:path>
            </a:pathLst>
          </a:custGeom>
          <a:ln w="38100" cap="sq">
            <a:solidFill>
              <a:schemeClr val="accent1"/>
            </a:solidFill>
            <a:prstDash val="solid"/>
            <a:miter/>
          </a:ln>
        </p:spPr>
      </p:sp>
      <p:sp>
        <p:nvSpPr>
          <p:cNvPr id="21" name="TextBox 11"/>
          <p:cNvSpPr txBox="1"/>
          <p:nvPr/>
        </p:nvSpPr>
        <p:spPr>
          <a:xfrm>
            <a:off x="224661" y="4746059"/>
            <a:ext cx="26734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→</a:t>
            </a:r>
            <a:endParaRPr lang="en-US" sz="2000" dirty="0">
              <a:solidFill>
                <a:srgbClr val="000000"/>
              </a:solidFill>
              <a:ea typeface="Quicksand"/>
              <a:cs typeface="Quicksand"/>
              <a:sym typeface="Quicksand"/>
            </a:endParaRPr>
          </a:p>
        </p:txBody>
      </p:sp>
      <p:sp>
        <p:nvSpPr>
          <p:cNvPr id="22" name="TextBox 12"/>
          <p:cNvSpPr txBox="1"/>
          <p:nvPr/>
        </p:nvSpPr>
        <p:spPr>
          <a:xfrm>
            <a:off x="536029" y="4746059"/>
            <a:ext cx="11098925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b="1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Analisi</a:t>
            </a:r>
            <a:r>
              <a:rPr lang="en-US" sz="2000" b="1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descrittive</a:t>
            </a:r>
            <a:r>
              <a:rPr lang="en-US" sz="2000" b="1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delle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variabili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sociodemografiche (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età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sesso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stato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civile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livello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istruzione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situazione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lavorativa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), 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delle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variabili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cliniche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(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indice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massa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corporea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diabete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ipertensione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malattie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cardiovascolari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patologie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tiroidee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) 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delle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misure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psicologiche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(STAI-Y, BDI, BES, BUT-A, BUT-B, SSS, BIS-11, TAS-20, ACE);</a:t>
            </a:r>
          </a:p>
        </p:txBody>
      </p:sp>
      <p:sp>
        <p:nvSpPr>
          <p:cNvPr id="25" name="TextBox 13"/>
          <p:cNvSpPr txBox="1"/>
          <p:nvPr/>
        </p:nvSpPr>
        <p:spPr>
          <a:xfrm>
            <a:off x="220724" y="5724686"/>
            <a:ext cx="267346" cy="3466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02"/>
              </a:lnSpc>
            </a:pP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→</a:t>
            </a:r>
            <a:endParaRPr lang="en-US" sz="2000" dirty="0">
              <a:solidFill>
                <a:srgbClr val="000000"/>
              </a:solidFill>
              <a:ea typeface="Quicksand"/>
              <a:cs typeface="Quicksand"/>
              <a:sym typeface="Quicksand"/>
            </a:endParaRPr>
          </a:p>
        </p:txBody>
      </p:sp>
      <p:sp>
        <p:nvSpPr>
          <p:cNvPr id="26" name="TextBox 14"/>
          <p:cNvSpPr txBox="1"/>
          <p:nvPr/>
        </p:nvSpPr>
        <p:spPr>
          <a:xfrm>
            <a:off x="530889" y="5771979"/>
            <a:ext cx="11293253" cy="3135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000" b="1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Network analysis </a:t>
            </a:r>
          </a:p>
        </p:txBody>
      </p:sp>
    </p:spTree>
    <p:extLst>
      <p:ext uri="{BB962C8B-B14F-4D97-AF65-F5344CB8AC3E}">
        <p14:creationId xmlns:p14="http://schemas.microsoft.com/office/powerpoint/2010/main" xmlns="" val="221225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>
            <a:extLst>
              <a:ext uri="{FF2B5EF4-FFF2-40B4-BE49-F238E27FC236}">
                <a16:creationId xmlns:a16="http://schemas.microsoft.com/office/drawing/2014/main" xmlns="" id="{61191614-C3F2-ED26-6362-2BB500302015}"/>
              </a:ext>
            </a:extLst>
          </p:cNvPr>
          <p:cNvGrpSpPr/>
          <p:nvPr/>
        </p:nvGrpSpPr>
        <p:grpSpPr>
          <a:xfrm>
            <a:off x="0" y="6317268"/>
            <a:ext cx="12192000" cy="540732"/>
            <a:chOff x="0" y="6335486"/>
            <a:chExt cx="12192000" cy="540732"/>
          </a:xfrm>
        </p:grpSpPr>
        <p:grpSp>
          <p:nvGrpSpPr>
            <p:cNvPr id="3" name="Gruppo 4">
              <a:extLst>
                <a:ext uri="{FF2B5EF4-FFF2-40B4-BE49-F238E27FC236}">
                  <a16:creationId xmlns:a16="http://schemas.microsoft.com/office/drawing/2014/main" xmlns="" id="{9BE86BC0-E1C6-1741-2CEE-2C461F86D4E4}"/>
                </a:ext>
              </a:extLst>
            </p:cNvPr>
            <p:cNvGrpSpPr/>
            <p:nvPr/>
          </p:nvGrpSpPr>
          <p:grpSpPr>
            <a:xfrm>
              <a:off x="0" y="6335486"/>
              <a:ext cx="12192000" cy="522514"/>
              <a:chOff x="0" y="6335486"/>
              <a:chExt cx="12192000" cy="522514"/>
            </a:xfrm>
          </p:grpSpPr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xmlns="" id="{24F4DDB4-E21E-E482-DE3E-56114EC27940}"/>
                  </a:ext>
                </a:extLst>
              </p:cNvPr>
              <p:cNvSpPr/>
              <p:nvPr/>
            </p:nvSpPr>
            <p:spPr>
              <a:xfrm>
                <a:off x="0" y="6335486"/>
                <a:ext cx="12192000" cy="5225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2" name="Immagine 11" descr="Immagine che contiene bianco, Elementi grafici, simbolo, design&#10;&#10;Il contenuto generato dall'IA potrebbe non essere corretto.">
                <a:extLst>
                  <a:ext uri="{FF2B5EF4-FFF2-40B4-BE49-F238E27FC236}">
                    <a16:creationId xmlns:a16="http://schemas.microsoft.com/office/drawing/2014/main" xmlns="" id="{6EEBF618-B751-5A27-087A-28E7F73C1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ackgroundRemoval t="5091" b="94182" l="9189" r="90000">
                            <a14:foregroundMark x1="55135" y1="30727" x2="55135" y2="30727"/>
                            <a14:foregroundMark x1="40270" y1="17273" x2="40270" y2="17273"/>
                            <a14:foregroundMark x1="41622" y1="7455" x2="41622" y2="7455"/>
                            <a14:foregroundMark x1="38919" y1="5091" x2="38919" y2="5091"/>
                            <a14:foregroundMark x1="55135" y1="92909" x2="55135" y2="92909"/>
                            <a14:foregroundMark x1="38378" y1="94182" x2="38378" y2="94182"/>
                            <a14:foregroundMark x1="9189" y1="93818" x2="9189" y2="93818"/>
                            <a14:foregroundMark x1="38919" y1="22182" x2="38919" y2="22182"/>
                            <a14:backgroundMark x1="40000" y1="17273" x2="40000" y2="1727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126" y="6370202"/>
                <a:ext cx="304800" cy="453081"/>
              </a:xfrm>
              <a:prstGeom prst="rect">
                <a:avLst/>
              </a:prstGeom>
            </p:spPr>
          </p:pic>
        </p:grp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xmlns="" id="{C8F32018-0645-21E2-56E0-279DEFAB7D90}"/>
                </a:ext>
              </a:extLst>
            </p:cNvPr>
            <p:cNvSpPr txBox="1"/>
            <p:nvPr/>
          </p:nvSpPr>
          <p:spPr>
            <a:xfrm>
              <a:off x="320039" y="6568441"/>
              <a:ext cx="3434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>
                  <a:solidFill>
                    <a:schemeClr val="bg1"/>
                  </a:solidFill>
                </a:rPr>
                <a:t>XXXIV Congresso Nazionale SICOB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xmlns="" id="{C079A210-B352-DB54-A309-E0279561DA64}"/>
                </a:ext>
              </a:extLst>
            </p:cNvPr>
            <p:cNvSpPr txBox="1"/>
            <p:nvPr/>
          </p:nvSpPr>
          <p:spPr>
            <a:xfrm>
              <a:off x="10022840" y="6550223"/>
              <a:ext cx="2169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>
                  <a:solidFill>
                    <a:schemeClr val="bg1"/>
                  </a:solidFill>
                </a:rPr>
                <a:t>Dott.ssa </a:t>
              </a:r>
              <a:r>
                <a:rPr lang="it-IT" sz="1400" b="1" dirty="0" smtClean="0">
                  <a:solidFill>
                    <a:schemeClr val="bg1"/>
                  </a:solidFill>
                </a:rPr>
                <a:t>Valentina Cecchi 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xmlns="" id="{E73A8095-62F0-ABF6-E8F8-91C3CFD166AE}"/>
                </a:ext>
              </a:extLst>
            </p:cNvPr>
            <p:cNvSpPr txBox="1"/>
            <p:nvPr/>
          </p:nvSpPr>
          <p:spPr>
            <a:xfrm>
              <a:off x="3553096" y="6357790"/>
              <a:ext cx="62701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Network </a:t>
              </a:r>
              <a:r>
                <a:rPr lang="it-IT" sz="1200" b="1" i="1" dirty="0" err="1" smtClean="0">
                  <a:solidFill>
                    <a:schemeClr val="bg1"/>
                  </a:solidFill>
                </a:rPr>
                <a:t>Analysis</a:t>
              </a:r>
              <a:r>
                <a:rPr lang="it-IT" sz="1200" b="1" i="1" dirty="0" smtClean="0">
                  <a:solidFill>
                    <a:schemeClr val="bg1"/>
                  </a:solidFill>
                </a:rPr>
                <a:t> della Vulnerabilità Psicologica nei Pazienti Candidati alla Chirurgia Bariatrica</a:t>
              </a:r>
            </a:p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18 Settembre 2026</a:t>
              </a:r>
              <a:endParaRPr lang="it-IT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Box 3"/>
          <p:cNvSpPr txBox="1"/>
          <p:nvPr/>
        </p:nvSpPr>
        <p:spPr>
          <a:xfrm>
            <a:off x="323850" y="297578"/>
            <a:ext cx="11506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LA VULNERABILITÀ PSICOLOGICA NEI PAZIENTI CANDIDATI ALLA CHIRURGIA BARIATRICA: </a:t>
            </a:r>
          </a:p>
          <a:p>
            <a:pPr algn="ctr"/>
            <a:r>
              <a:rPr lang="it-IT" sz="24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RISULTATI </a:t>
            </a:r>
          </a:p>
        </p:txBody>
      </p:sp>
      <p:sp>
        <p:nvSpPr>
          <p:cNvPr id="13" name="Freeform 6"/>
          <p:cNvSpPr/>
          <p:nvPr/>
        </p:nvSpPr>
        <p:spPr>
          <a:xfrm>
            <a:off x="508435" y="1405368"/>
            <a:ext cx="6995952" cy="3970673"/>
          </a:xfrm>
          <a:custGeom>
            <a:avLst/>
            <a:gdLst/>
            <a:ahLst/>
            <a:cxnLst/>
            <a:rect l="l" t="t" r="r" b="b"/>
            <a:pathLst>
              <a:path w="9689066" h="6026830">
                <a:moveTo>
                  <a:pt x="0" y="0"/>
                </a:moveTo>
                <a:lnTo>
                  <a:pt x="9689066" y="0"/>
                </a:lnTo>
                <a:lnTo>
                  <a:pt x="9689066" y="6026829"/>
                </a:lnTo>
                <a:lnTo>
                  <a:pt x="0" y="6026829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print"/>
            <a:stretch>
              <a:fillRect/>
            </a:stretch>
          </a:blipFill>
        </p:spPr>
      </p:sp>
      <p:sp>
        <p:nvSpPr>
          <p:cNvPr id="14" name="Freeform 7"/>
          <p:cNvSpPr/>
          <p:nvPr/>
        </p:nvSpPr>
        <p:spPr>
          <a:xfrm>
            <a:off x="8642301" y="1190615"/>
            <a:ext cx="2503928" cy="4705689"/>
          </a:xfrm>
          <a:custGeom>
            <a:avLst/>
            <a:gdLst/>
            <a:ahLst/>
            <a:cxnLst/>
            <a:rect l="l" t="t" r="r" b="b"/>
            <a:pathLst>
              <a:path w="3421030" h="6613992">
                <a:moveTo>
                  <a:pt x="0" y="0"/>
                </a:moveTo>
                <a:lnTo>
                  <a:pt x="3421030" y="0"/>
                </a:lnTo>
                <a:lnTo>
                  <a:pt x="3421030" y="6613992"/>
                </a:lnTo>
                <a:lnTo>
                  <a:pt x="0" y="661399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</p:sp>
      <p:sp>
        <p:nvSpPr>
          <p:cNvPr id="15" name="TextBox 8"/>
          <p:cNvSpPr txBox="1"/>
          <p:nvPr/>
        </p:nvSpPr>
        <p:spPr>
          <a:xfrm>
            <a:off x="382314" y="5659822"/>
            <a:ext cx="854096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1200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Piras</a:t>
            </a:r>
            <a:r>
              <a:rPr lang="en-US" sz="1200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C., </a:t>
            </a:r>
            <a:r>
              <a:rPr lang="en-US" sz="1200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Cellucci</a:t>
            </a:r>
            <a:r>
              <a:rPr lang="en-US" sz="1200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F., </a:t>
            </a:r>
            <a:r>
              <a:rPr lang="en-US" sz="1200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Giraldi</a:t>
            </a:r>
            <a:r>
              <a:rPr lang="en-US" sz="1200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E., Cecchi V., Campedelli V., </a:t>
            </a:r>
            <a:r>
              <a:rPr lang="en-US" sz="1200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Veneziani</a:t>
            </a:r>
            <a:r>
              <a:rPr lang="en-US" sz="1200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G., Lai C., </a:t>
            </a:r>
            <a:r>
              <a:rPr lang="en-US" sz="1200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Silecchia</a:t>
            </a:r>
            <a:r>
              <a:rPr lang="en-US" sz="1200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G., </a:t>
            </a:r>
            <a:r>
              <a:rPr lang="en-US" sz="1200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Carola</a:t>
            </a:r>
            <a:r>
              <a:rPr lang="en-US" sz="1200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V., </a:t>
            </a:r>
            <a:r>
              <a:rPr lang="en-US" sz="1200" dirty="0" err="1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Nicolais</a:t>
            </a:r>
            <a:r>
              <a:rPr lang="en-US" sz="1200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 G. (2026). </a:t>
            </a:r>
          </a:p>
          <a:p>
            <a:pPr algn="just">
              <a:spcBef>
                <a:spcPct val="0"/>
              </a:spcBef>
            </a:pPr>
            <a:r>
              <a:rPr lang="en-US" sz="1200" dirty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The central role of trait anxiety and body uneasiness in bariatric surgery candidates: a network analysis approach [under review]</a:t>
            </a:r>
          </a:p>
        </p:txBody>
      </p:sp>
    </p:spTree>
    <p:extLst>
      <p:ext uri="{BB962C8B-B14F-4D97-AF65-F5344CB8AC3E}">
        <p14:creationId xmlns:p14="http://schemas.microsoft.com/office/powerpoint/2010/main" xmlns="" val="221225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>
            <a:extLst>
              <a:ext uri="{FF2B5EF4-FFF2-40B4-BE49-F238E27FC236}">
                <a16:creationId xmlns:a16="http://schemas.microsoft.com/office/drawing/2014/main" xmlns="" id="{61191614-C3F2-ED26-6362-2BB500302015}"/>
              </a:ext>
            </a:extLst>
          </p:cNvPr>
          <p:cNvGrpSpPr/>
          <p:nvPr/>
        </p:nvGrpSpPr>
        <p:grpSpPr>
          <a:xfrm>
            <a:off x="0" y="6317268"/>
            <a:ext cx="12192000" cy="540732"/>
            <a:chOff x="0" y="6335486"/>
            <a:chExt cx="12192000" cy="540732"/>
          </a:xfrm>
        </p:grpSpPr>
        <p:grpSp>
          <p:nvGrpSpPr>
            <p:cNvPr id="3" name="Gruppo 4">
              <a:extLst>
                <a:ext uri="{FF2B5EF4-FFF2-40B4-BE49-F238E27FC236}">
                  <a16:creationId xmlns:a16="http://schemas.microsoft.com/office/drawing/2014/main" xmlns="" id="{9BE86BC0-E1C6-1741-2CEE-2C461F86D4E4}"/>
                </a:ext>
              </a:extLst>
            </p:cNvPr>
            <p:cNvGrpSpPr/>
            <p:nvPr/>
          </p:nvGrpSpPr>
          <p:grpSpPr>
            <a:xfrm>
              <a:off x="0" y="6335486"/>
              <a:ext cx="12192000" cy="522514"/>
              <a:chOff x="0" y="6335486"/>
              <a:chExt cx="12192000" cy="522514"/>
            </a:xfrm>
          </p:grpSpPr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xmlns="" id="{24F4DDB4-E21E-E482-DE3E-56114EC27940}"/>
                  </a:ext>
                </a:extLst>
              </p:cNvPr>
              <p:cNvSpPr/>
              <p:nvPr/>
            </p:nvSpPr>
            <p:spPr>
              <a:xfrm>
                <a:off x="0" y="6335486"/>
                <a:ext cx="12192000" cy="5225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2" name="Immagine 11" descr="Immagine che contiene bianco, Elementi grafici, simbolo, design&#10;&#10;Il contenuto generato dall'IA potrebbe non essere corretto.">
                <a:extLst>
                  <a:ext uri="{FF2B5EF4-FFF2-40B4-BE49-F238E27FC236}">
                    <a16:creationId xmlns:a16="http://schemas.microsoft.com/office/drawing/2014/main" xmlns="" id="{6EEBF618-B751-5A27-087A-28E7F73C1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ackgroundRemoval t="5091" b="94182" l="9189" r="90000">
                            <a14:foregroundMark x1="55135" y1="30727" x2="55135" y2="30727"/>
                            <a14:foregroundMark x1="40270" y1="17273" x2="40270" y2="17273"/>
                            <a14:foregroundMark x1="41622" y1="7455" x2="41622" y2="7455"/>
                            <a14:foregroundMark x1="38919" y1="5091" x2="38919" y2="5091"/>
                            <a14:foregroundMark x1="55135" y1="92909" x2="55135" y2="92909"/>
                            <a14:foregroundMark x1="38378" y1="94182" x2="38378" y2="94182"/>
                            <a14:foregroundMark x1="9189" y1="93818" x2="9189" y2="93818"/>
                            <a14:foregroundMark x1="38919" y1="22182" x2="38919" y2="22182"/>
                            <a14:backgroundMark x1="40000" y1="17273" x2="40000" y2="1727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126" y="6370202"/>
                <a:ext cx="304800" cy="453081"/>
              </a:xfrm>
              <a:prstGeom prst="rect">
                <a:avLst/>
              </a:prstGeom>
            </p:spPr>
          </p:pic>
        </p:grp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xmlns="" id="{C8F32018-0645-21E2-56E0-279DEFAB7D90}"/>
                </a:ext>
              </a:extLst>
            </p:cNvPr>
            <p:cNvSpPr txBox="1"/>
            <p:nvPr/>
          </p:nvSpPr>
          <p:spPr>
            <a:xfrm>
              <a:off x="320039" y="6568441"/>
              <a:ext cx="3434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>
                  <a:solidFill>
                    <a:schemeClr val="bg1"/>
                  </a:solidFill>
                </a:rPr>
                <a:t>XXXIV Congresso Nazionale SICOB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xmlns="" id="{C079A210-B352-DB54-A309-E0279561DA64}"/>
                </a:ext>
              </a:extLst>
            </p:cNvPr>
            <p:cNvSpPr txBox="1"/>
            <p:nvPr/>
          </p:nvSpPr>
          <p:spPr>
            <a:xfrm>
              <a:off x="10022840" y="6550223"/>
              <a:ext cx="2169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>
                  <a:solidFill>
                    <a:schemeClr val="bg1"/>
                  </a:solidFill>
                </a:rPr>
                <a:t>Dott.ssa </a:t>
              </a:r>
              <a:r>
                <a:rPr lang="it-IT" sz="1400" b="1" dirty="0" smtClean="0">
                  <a:solidFill>
                    <a:schemeClr val="bg1"/>
                  </a:solidFill>
                </a:rPr>
                <a:t>Valentina Cecchi 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xmlns="" id="{E73A8095-62F0-ABF6-E8F8-91C3CFD166AE}"/>
                </a:ext>
              </a:extLst>
            </p:cNvPr>
            <p:cNvSpPr txBox="1"/>
            <p:nvPr/>
          </p:nvSpPr>
          <p:spPr>
            <a:xfrm>
              <a:off x="3553096" y="6357790"/>
              <a:ext cx="62701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Network </a:t>
              </a:r>
              <a:r>
                <a:rPr lang="it-IT" sz="1200" b="1" i="1" dirty="0" err="1" smtClean="0">
                  <a:solidFill>
                    <a:schemeClr val="bg1"/>
                  </a:solidFill>
                </a:rPr>
                <a:t>Analysis</a:t>
              </a:r>
              <a:r>
                <a:rPr lang="it-IT" sz="1200" b="1" i="1" dirty="0" smtClean="0">
                  <a:solidFill>
                    <a:schemeClr val="bg1"/>
                  </a:solidFill>
                </a:rPr>
                <a:t> della Vulnerabilità Psicologica nei Pazienti Candidati alla Chirurgia Bariatrica</a:t>
              </a:r>
            </a:p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18 Settembre 2026</a:t>
              </a:r>
              <a:endParaRPr lang="it-IT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Box 3"/>
          <p:cNvSpPr txBox="1"/>
          <p:nvPr/>
        </p:nvSpPr>
        <p:spPr>
          <a:xfrm>
            <a:off x="323850" y="297578"/>
            <a:ext cx="11506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LA VULNERABILITÀ PSICOLOGICA NEI PAZIENTI CANDIDATI ALLA CHIRURGIA BARIATRICA: </a:t>
            </a:r>
          </a:p>
          <a:p>
            <a:pPr algn="ctr"/>
            <a:r>
              <a:rPr lang="it-IT" sz="24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DISCUSSIONE </a:t>
            </a:r>
          </a:p>
        </p:txBody>
      </p:sp>
      <p:sp>
        <p:nvSpPr>
          <p:cNvPr id="13" name="TextBox 6"/>
          <p:cNvSpPr txBox="1"/>
          <p:nvPr/>
        </p:nvSpPr>
        <p:spPr>
          <a:xfrm>
            <a:off x="488731" y="1282328"/>
            <a:ext cx="11193517" cy="47705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Ansia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di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Tratto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ea typeface="Quicksand"/>
                <a:cs typeface="Quicksand"/>
                <a:sym typeface="Quicksand"/>
              </a:rPr>
              <a:t>(STAI-Y):</a:t>
            </a:r>
          </a:p>
          <a:p>
            <a:pPr marL="647700" lvl="1" indent="-323850" algn="just"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rappresenta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il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nodo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con la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maggiore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centralità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connettività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nella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network;</a:t>
            </a:r>
          </a:p>
          <a:p>
            <a:pPr marL="647700" lvl="1" indent="-323850" algn="just"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funziona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come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fattore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vulnerabilità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transdiagnostico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collegato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sintomi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depressivi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alessitimia 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disagio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corporeo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.</a:t>
            </a:r>
          </a:p>
          <a:p>
            <a:pPr marL="647700" lvl="1" indent="-323850" algn="just"/>
            <a:endParaRPr sz="1000" dirty="0"/>
          </a:p>
          <a:p>
            <a:pPr algn="just"/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Disagio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Corporeo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generale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e </a:t>
            </a:r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dimensioni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specifiche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ea typeface="Quicksand"/>
                <a:cs typeface="Quicksand"/>
                <a:sym typeface="Quicksand"/>
              </a:rPr>
              <a:t> (BUT):</a:t>
            </a:r>
          </a:p>
          <a:p>
            <a:pPr marL="647700" lvl="1" indent="-323850" algn="just"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il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disagio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corporeo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generale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(BUT-A) è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il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secondo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nodo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più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centrale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fortemente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associato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al binge eating (BES) 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all’ansia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;</a:t>
            </a:r>
          </a:p>
          <a:p>
            <a:pPr marL="647700" lvl="1" indent="-323850" algn="just"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la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sofferenza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psicologica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è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legata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un’esperienza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corporea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globale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piuttosto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che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all’insoddisfazione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per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specifiche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parti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del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corpo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(BUT-B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).</a:t>
            </a:r>
          </a:p>
          <a:p>
            <a:pPr marL="647700" lvl="1" indent="-323850" algn="just"/>
            <a:endParaRPr sz="1000" dirty="0" smtClean="0"/>
          </a:p>
          <a:p>
            <a:pPr algn="just"/>
            <a:r>
              <a:rPr lang="en-US" sz="2000" b="1" dirty="0" err="1" smtClean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Soddisfazione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 smtClean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Sessuale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  <a:ea typeface="Quicksand"/>
                <a:cs typeface="Quicksand"/>
                <a:sym typeface="Quicksand"/>
              </a:rPr>
              <a:t> (SSS):</a:t>
            </a:r>
          </a:p>
          <a:p>
            <a:pPr marL="647700" lvl="1" indent="-323850" algn="just">
              <a:buFont typeface="Arial"/>
              <a:buChar char="•"/>
            </a:pP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è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l’unica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variabile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con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associazioni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negative, 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in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particolare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con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depressione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e alessitimia;</a:t>
            </a:r>
          </a:p>
          <a:p>
            <a:pPr marL="647700" lvl="1" indent="-323850" algn="just">
              <a:buFont typeface="Arial"/>
              <a:buChar char="•"/>
            </a:pP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funziona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come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indicatore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protettivo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benessere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psicosociale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relazionale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.</a:t>
            </a:r>
          </a:p>
          <a:p>
            <a:pPr marL="647700" lvl="1" indent="-323850" algn="just"/>
            <a:endParaRPr sz="1000" dirty="0"/>
          </a:p>
          <a:p>
            <a:pPr algn="just"/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Esperienze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Infantili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Avverse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ea typeface="Quicksand"/>
                <a:cs typeface="Quicksand"/>
                <a:sym typeface="Quicksand"/>
              </a:rPr>
              <a:t>(ACE) e </a:t>
            </a:r>
            <a:r>
              <a:rPr lang="en-US" sz="2000" b="1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Impulsività</a:t>
            </a:r>
            <a:r>
              <a:rPr lang="en-US" sz="2000" b="1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dirty="0">
                <a:solidFill>
                  <a:schemeClr val="bg2">
                    <a:lumMod val="10000"/>
                  </a:schemeClr>
                </a:solidFill>
                <a:ea typeface="Quicksand"/>
                <a:cs typeface="Quicksand"/>
                <a:sym typeface="Quicksand"/>
              </a:rPr>
              <a:t>(BIS-11)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: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occupano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posizioni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periferiche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quando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considerate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insieme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a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dimensioni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affettive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e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percettive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più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prossimali</a:t>
            </a:r>
            <a:r>
              <a:rPr lang="en-US" sz="2000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21225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>
            <a:extLst>
              <a:ext uri="{FF2B5EF4-FFF2-40B4-BE49-F238E27FC236}">
                <a16:creationId xmlns:a16="http://schemas.microsoft.com/office/drawing/2014/main" xmlns="" id="{61191614-C3F2-ED26-6362-2BB500302015}"/>
              </a:ext>
            </a:extLst>
          </p:cNvPr>
          <p:cNvGrpSpPr/>
          <p:nvPr/>
        </p:nvGrpSpPr>
        <p:grpSpPr>
          <a:xfrm>
            <a:off x="0" y="6317268"/>
            <a:ext cx="12192000" cy="540732"/>
            <a:chOff x="0" y="6335486"/>
            <a:chExt cx="12192000" cy="540732"/>
          </a:xfrm>
        </p:grpSpPr>
        <p:grpSp>
          <p:nvGrpSpPr>
            <p:cNvPr id="3" name="Gruppo 4">
              <a:extLst>
                <a:ext uri="{FF2B5EF4-FFF2-40B4-BE49-F238E27FC236}">
                  <a16:creationId xmlns:a16="http://schemas.microsoft.com/office/drawing/2014/main" xmlns="" id="{9BE86BC0-E1C6-1741-2CEE-2C461F86D4E4}"/>
                </a:ext>
              </a:extLst>
            </p:cNvPr>
            <p:cNvGrpSpPr/>
            <p:nvPr/>
          </p:nvGrpSpPr>
          <p:grpSpPr>
            <a:xfrm>
              <a:off x="0" y="6335486"/>
              <a:ext cx="12192000" cy="522514"/>
              <a:chOff x="0" y="6335486"/>
              <a:chExt cx="12192000" cy="522514"/>
            </a:xfrm>
          </p:grpSpPr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xmlns="" id="{24F4DDB4-E21E-E482-DE3E-56114EC27940}"/>
                  </a:ext>
                </a:extLst>
              </p:cNvPr>
              <p:cNvSpPr/>
              <p:nvPr/>
            </p:nvSpPr>
            <p:spPr>
              <a:xfrm>
                <a:off x="0" y="6335486"/>
                <a:ext cx="12192000" cy="5225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2" name="Immagine 11" descr="Immagine che contiene bianco, Elementi grafici, simbolo, design&#10;&#10;Il contenuto generato dall'IA potrebbe non essere corretto.">
                <a:extLst>
                  <a:ext uri="{FF2B5EF4-FFF2-40B4-BE49-F238E27FC236}">
                    <a16:creationId xmlns:a16="http://schemas.microsoft.com/office/drawing/2014/main" xmlns="" id="{6EEBF618-B751-5A27-087A-28E7F73C1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ackgroundRemoval t="5091" b="94182" l="9189" r="90000">
                            <a14:foregroundMark x1="55135" y1="30727" x2="55135" y2="30727"/>
                            <a14:foregroundMark x1="40270" y1="17273" x2="40270" y2="17273"/>
                            <a14:foregroundMark x1="41622" y1="7455" x2="41622" y2="7455"/>
                            <a14:foregroundMark x1="38919" y1="5091" x2="38919" y2="5091"/>
                            <a14:foregroundMark x1="55135" y1="92909" x2="55135" y2="92909"/>
                            <a14:foregroundMark x1="38378" y1="94182" x2="38378" y2="94182"/>
                            <a14:foregroundMark x1="9189" y1="93818" x2="9189" y2="93818"/>
                            <a14:foregroundMark x1="38919" y1="22182" x2="38919" y2="22182"/>
                            <a14:backgroundMark x1="40000" y1="17273" x2="40000" y2="1727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126" y="6370202"/>
                <a:ext cx="304800" cy="453081"/>
              </a:xfrm>
              <a:prstGeom prst="rect">
                <a:avLst/>
              </a:prstGeom>
            </p:spPr>
          </p:pic>
        </p:grp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xmlns="" id="{C8F32018-0645-21E2-56E0-279DEFAB7D90}"/>
                </a:ext>
              </a:extLst>
            </p:cNvPr>
            <p:cNvSpPr txBox="1"/>
            <p:nvPr/>
          </p:nvSpPr>
          <p:spPr>
            <a:xfrm>
              <a:off x="320039" y="6568441"/>
              <a:ext cx="3434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>
                  <a:solidFill>
                    <a:schemeClr val="bg1"/>
                  </a:solidFill>
                </a:rPr>
                <a:t>XXXIV Congresso Nazionale SICOB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xmlns="" id="{C079A210-B352-DB54-A309-E0279561DA64}"/>
                </a:ext>
              </a:extLst>
            </p:cNvPr>
            <p:cNvSpPr txBox="1"/>
            <p:nvPr/>
          </p:nvSpPr>
          <p:spPr>
            <a:xfrm>
              <a:off x="10022840" y="6550223"/>
              <a:ext cx="2169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>
                  <a:solidFill>
                    <a:schemeClr val="bg1"/>
                  </a:solidFill>
                </a:rPr>
                <a:t>Dott.ssa </a:t>
              </a:r>
              <a:r>
                <a:rPr lang="it-IT" sz="1400" b="1" dirty="0" smtClean="0">
                  <a:solidFill>
                    <a:schemeClr val="bg1"/>
                  </a:solidFill>
                </a:rPr>
                <a:t>Valentina Cecchi 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xmlns="" id="{E73A8095-62F0-ABF6-E8F8-91C3CFD166AE}"/>
                </a:ext>
              </a:extLst>
            </p:cNvPr>
            <p:cNvSpPr txBox="1"/>
            <p:nvPr/>
          </p:nvSpPr>
          <p:spPr>
            <a:xfrm>
              <a:off x="3553096" y="6357790"/>
              <a:ext cx="62701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Network </a:t>
              </a:r>
              <a:r>
                <a:rPr lang="it-IT" sz="1200" b="1" i="1" dirty="0" err="1" smtClean="0">
                  <a:solidFill>
                    <a:schemeClr val="bg1"/>
                  </a:solidFill>
                </a:rPr>
                <a:t>Analysis</a:t>
              </a:r>
              <a:r>
                <a:rPr lang="it-IT" sz="1200" b="1" i="1" dirty="0" smtClean="0">
                  <a:solidFill>
                    <a:schemeClr val="bg1"/>
                  </a:solidFill>
                </a:rPr>
                <a:t> della Vulnerabilità Psicologica nei Pazienti Candidati alla Chirurgia Bariatrica</a:t>
              </a:r>
            </a:p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18 Settembre 2026</a:t>
              </a:r>
              <a:endParaRPr lang="it-IT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Box 3"/>
          <p:cNvSpPr txBox="1"/>
          <p:nvPr/>
        </p:nvSpPr>
        <p:spPr>
          <a:xfrm>
            <a:off x="323850" y="297578"/>
            <a:ext cx="11506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LA VULNERABILITÀ PSICOLOGICA NEI PAZIENTI CANDIDATI ALLA CHIRURGIA BARIATRICA: </a:t>
            </a:r>
          </a:p>
          <a:p>
            <a:pPr algn="ctr"/>
            <a:r>
              <a:rPr lang="it-IT" sz="24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DISCUSSIONE </a:t>
            </a:r>
          </a:p>
        </p:txBody>
      </p:sp>
      <p:sp>
        <p:nvSpPr>
          <p:cNvPr id="13" name="Freeform 5"/>
          <p:cNvSpPr/>
          <p:nvPr/>
        </p:nvSpPr>
        <p:spPr>
          <a:xfrm>
            <a:off x="323850" y="1637451"/>
            <a:ext cx="5467350" cy="4477599"/>
          </a:xfrm>
          <a:custGeom>
            <a:avLst/>
            <a:gdLst/>
            <a:ahLst/>
            <a:cxnLst/>
            <a:rect l="l" t="t" r="r" b="b"/>
            <a:pathLst>
              <a:path w="2170193" h="1535429">
                <a:moveTo>
                  <a:pt x="0" y="0"/>
                </a:moveTo>
                <a:lnTo>
                  <a:pt x="2170193" y="0"/>
                </a:lnTo>
                <a:lnTo>
                  <a:pt x="2170193" y="1535429"/>
                </a:lnTo>
                <a:lnTo>
                  <a:pt x="0" y="1535429"/>
                </a:lnTo>
                <a:close/>
              </a:path>
            </a:pathLst>
          </a:custGeom>
          <a:ln w="38100" cap="sq">
            <a:solidFill>
              <a:schemeClr val="accent1"/>
            </a:solidFill>
            <a:prstDash val="solid"/>
            <a:miter/>
          </a:ln>
        </p:spPr>
      </p:sp>
      <p:sp>
        <p:nvSpPr>
          <p:cNvPr id="14" name="TextBox 8"/>
          <p:cNvSpPr txBox="1"/>
          <p:nvPr/>
        </p:nvSpPr>
        <p:spPr>
          <a:xfrm>
            <a:off x="583323" y="2087009"/>
            <a:ext cx="4950373" cy="36317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spcBef>
                <a:spcPct val="0"/>
              </a:spcBef>
            </a:pPr>
            <a:r>
              <a:rPr lang="it-IT" sz="2000" b="1" dirty="0" smtClean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Ansia di Tratto </a:t>
            </a:r>
          </a:p>
          <a:p>
            <a:pPr lvl="0" algn="just">
              <a:spcBef>
                <a:spcPct val="0"/>
              </a:spcBef>
            </a:pPr>
            <a:r>
              <a:rPr lang="it-IT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Livello di ansia inteso come caratteristica personale (</a:t>
            </a:r>
            <a:r>
              <a:rPr lang="it-IT" dirty="0" err="1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Spielberger</a:t>
            </a:r>
            <a:r>
              <a:rPr lang="it-IT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et al., 1970; in Linde et al., 2022). </a:t>
            </a:r>
          </a:p>
          <a:p>
            <a:pPr lvl="0" algn="just">
              <a:spcBef>
                <a:spcPct val="0"/>
              </a:spcBef>
            </a:pPr>
            <a:endParaRPr lang="it-IT" dirty="0" smtClean="0">
              <a:solidFill>
                <a:srgbClr val="000000"/>
              </a:solidFill>
              <a:ea typeface="Quicksand Bold"/>
              <a:cs typeface="Quicksand Bold"/>
              <a:sym typeface="Quicksand Bold"/>
            </a:endParaRPr>
          </a:p>
          <a:p>
            <a:pPr lvl="0" algn="just">
              <a:spcBef>
                <a:spcPct val="0"/>
              </a:spcBef>
            </a:pPr>
            <a:r>
              <a:rPr lang="it-IT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L’ansia di stato è una risposta transitoria a un evento percepito come avverso. </a:t>
            </a:r>
          </a:p>
          <a:p>
            <a:pPr lvl="0" algn="just">
              <a:spcBef>
                <a:spcPct val="0"/>
              </a:spcBef>
            </a:pPr>
            <a:r>
              <a:rPr lang="it-IT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L’ansia di tratto è, invece, una </a:t>
            </a:r>
            <a:r>
              <a:rPr lang="it-IT" b="1" dirty="0" smtClean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predisposizione più stabile a percepire le situazioni stressanti come pericolose o minacciose</a:t>
            </a:r>
            <a:r>
              <a:rPr lang="it-IT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(</a:t>
            </a:r>
            <a:r>
              <a:rPr lang="it-IT" dirty="0" err="1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Spielberger</a:t>
            </a:r>
            <a:r>
              <a:rPr lang="it-IT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et al., 1983; in </a:t>
            </a:r>
            <a:r>
              <a:rPr lang="it-IT" dirty="0" err="1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Ilardi</a:t>
            </a:r>
            <a:r>
              <a:rPr lang="it-IT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et al., 2021). </a:t>
            </a:r>
          </a:p>
          <a:p>
            <a:pPr lvl="0" algn="just">
              <a:spcBef>
                <a:spcPct val="0"/>
              </a:spcBef>
            </a:pPr>
            <a:endParaRPr lang="it-IT" dirty="0" smtClean="0">
              <a:solidFill>
                <a:srgbClr val="000000"/>
              </a:solidFill>
              <a:ea typeface="Quicksand Bold"/>
              <a:cs typeface="Quicksand Bold"/>
              <a:sym typeface="Quicksand Bold"/>
            </a:endParaRPr>
          </a:p>
          <a:p>
            <a:pPr lvl="0" algn="just">
              <a:spcBef>
                <a:spcPct val="0"/>
              </a:spcBef>
            </a:pPr>
            <a:r>
              <a:rPr lang="it-IT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La scala dell’ansia di tratto comprende venti item che valutano come il soggetto si senta “in generale”.</a:t>
            </a:r>
          </a:p>
        </p:txBody>
      </p:sp>
      <p:sp>
        <p:nvSpPr>
          <p:cNvPr id="15" name="Freeform 5"/>
          <p:cNvSpPr/>
          <p:nvPr/>
        </p:nvSpPr>
        <p:spPr>
          <a:xfrm>
            <a:off x="6362700" y="1637451"/>
            <a:ext cx="5467350" cy="4477599"/>
          </a:xfrm>
          <a:custGeom>
            <a:avLst/>
            <a:gdLst/>
            <a:ahLst/>
            <a:cxnLst/>
            <a:rect l="l" t="t" r="r" b="b"/>
            <a:pathLst>
              <a:path w="2170193" h="1535429">
                <a:moveTo>
                  <a:pt x="0" y="0"/>
                </a:moveTo>
                <a:lnTo>
                  <a:pt x="2170193" y="0"/>
                </a:lnTo>
                <a:lnTo>
                  <a:pt x="2170193" y="1535429"/>
                </a:lnTo>
                <a:lnTo>
                  <a:pt x="0" y="1535429"/>
                </a:lnTo>
                <a:close/>
              </a:path>
            </a:pathLst>
          </a:custGeom>
          <a:ln w="38100" cap="sq">
            <a:solidFill>
              <a:schemeClr val="accent1"/>
            </a:solidFill>
            <a:prstDash val="solid"/>
            <a:miter/>
          </a:ln>
        </p:spPr>
      </p:sp>
      <p:sp>
        <p:nvSpPr>
          <p:cNvPr id="16" name="TextBox 8"/>
          <p:cNvSpPr txBox="1"/>
          <p:nvPr/>
        </p:nvSpPr>
        <p:spPr>
          <a:xfrm>
            <a:off x="6731876" y="2441723"/>
            <a:ext cx="4729655" cy="23391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spcBef>
                <a:spcPct val="0"/>
              </a:spcBef>
            </a:pPr>
            <a:r>
              <a:rPr lang="it-IT" sz="2000" b="1" dirty="0" smtClean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Immagine Corporea </a:t>
            </a:r>
          </a:p>
          <a:p>
            <a:pPr lvl="0" algn="just">
              <a:spcBef>
                <a:spcPct val="0"/>
              </a:spcBef>
            </a:pPr>
            <a:endParaRPr lang="it-IT" sz="1900" dirty="0" smtClean="0">
              <a:solidFill>
                <a:srgbClr val="000000"/>
              </a:solidFill>
              <a:ea typeface="Quicksand Bold"/>
              <a:cs typeface="Quicksand Bold"/>
              <a:sym typeface="Quicksand Bold"/>
            </a:endParaRPr>
          </a:p>
          <a:p>
            <a:pPr lvl="0" algn="just">
              <a:spcBef>
                <a:spcPct val="0"/>
              </a:spcBef>
            </a:pPr>
            <a:r>
              <a:rPr lang="it-IT" sz="19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Concetto multidimensionale (</a:t>
            </a:r>
            <a:r>
              <a:rPr lang="it-IT" sz="1900" dirty="0" err="1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Cuzzolaro</a:t>
            </a:r>
            <a:r>
              <a:rPr lang="it-IT" sz="19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et al., 2006; Marano et al., 2007); </a:t>
            </a:r>
          </a:p>
          <a:p>
            <a:pPr lvl="0" algn="just">
              <a:spcBef>
                <a:spcPct val="0"/>
              </a:spcBef>
            </a:pPr>
            <a:endParaRPr lang="it-IT" sz="1900" dirty="0" smtClean="0">
              <a:solidFill>
                <a:srgbClr val="000000"/>
              </a:solidFill>
              <a:ea typeface="Quicksand Bold"/>
              <a:cs typeface="Quicksand Bold"/>
              <a:sym typeface="Quicksand Bold"/>
            </a:endParaRPr>
          </a:p>
          <a:p>
            <a:pPr lvl="0" algn="just">
              <a:spcBef>
                <a:spcPct val="0"/>
              </a:spcBef>
            </a:pPr>
            <a:r>
              <a:rPr lang="it-IT" sz="19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Rappresentazioni di tipo affettivo-cognitivo, </a:t>
            </a:r>
            <a:r>
              <a:rPr lang="it-IT" sz="1900" b="1" dirty="0" smtClean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il modo in cui il soggetto sperimenta e considera il proprio corpo</a:t>
            </a:r>
            <a:r>
              <a:rPr lang="it-IT" sz="1900" dirty="0" smtClean="0">
                <a:solidFill>
                  <a:srgbClr val="000000"/>
                </a:solidFill>
                <a:ea typeface="Quicksand Bold"/>
                <a:cs typeface="Quicksand Bold"/>
                <a:sym typeface="Quicksand Bold"/>
              </a:rPr>
              <a:t> (Molinari &amp; Riva, 2004).</a:t>
            </a:r>
          </a:p>
        </p:txBody>
      </p:sp>
    </p:spTree>
    <p:extLst>
      <p:ext uri="{BB962C8B-B14F-4D97-AF65-F5344CB8AC3E}">
        <p14:creationId xmlns:p14="http://schemas.microsoft.com/office/powerpoint/2010/main" xmlns="" val="221225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5">
            <a:extLst>
              <a:ext uri="{FF2B5EF4-FFF2-40B4-BE49-F238E27FC236}">
                <a16:creationId xmlns:a16="http://schemas.microsoft.com/office/drawing/2014/main" xmlns="" id="{61191614-C3F2-ED26-6362-2BB500302015}"/>
              </a:ext>
            </a:extLst>
          </p:cNvPr>
          <p:cNvGrpSpPr/>
          <p:nvPr/>
        </p:nvGrpSpPr>
        <p:grpSpPr>
          <a:xfrm>
            <a:off x="0" y="6317268"/>
            <a:ext cx="12192000" cy="540732"/>
            <a:chOff x="0" y="6335486"/>
            <a:chExt cx="12192000" cy="540732"/>
          </a:xfrm>
        </p:grpSpPr>
        <p:grpSp>
          <p:nvGrpSpPr>
            <p:cNvPr id="3" name="Gruppo 4">
              <a:extLst>
                <a:ext uri="{FF2B5EF4-FFF2-40B4-BE49-F238E27FC236}">
                  <a16:creationId xmlns:a16="http://schemas.microsoft.com/office/drawing/2014/main" xmlns="" id="{9BE86BC0-E1C6-1741-2CEE-2C461F86D4E4}"/>
                </a:ext>
              </a:extLst>
            </p:cNvPr>
            <p:cNvGrpSpPr/>
            <p:nvPr/>
          </p:nvGrpSpPr>
          <p:grpSpPr>
            <a:xfrm>
              <a:off x="0" y="6335486"/>
              <a:ext cx="12192000" cy="522514"/>
              <a:chOff x="0" y="6335486"/>
              <a:chExt cx="12192000" cy="522514"/>
            </a:xfrm>
          </p:grpSpPr>
          <p:sp>
            <p:nvSpPr>
              <p:cNvPr id="11" name="Rettangolo 10">
                <a:extLst>
                  <a:ext uri="{FF2B5EF4-FFF2-40B4-BE49-F238E27FC236}">
                    <a16:creationId xmlns:a16="http://schemas.microsoft.com/office/drawing/2014/main" xmlns="" id="{24F4DDB4-E21E-E482-DE3E-56114EC27940}"/>
                  </a:ext>
                </a:extLst>
              </p:cNvPr>
              <p:cNvSpPr/>
              <p:nvPr/>
            </p:nvSpPr>
            <p:spPr>
              <a:xfrm>
                <a:off x="0" y="6335486"/>
                <a:ext cx="12192000" cy="52251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pic>
            <p:nvPicPr>
              <p:cNvPr id="12" name="Immagine 11" descr="Immagine che contiene bianco, Elementi grafici, simbolo, design&#10;&#10;Il contenuto generato dall'IA potrebbe non essere corretto.">
                <a:extLst>
                  <a:ext uri="{FF2B5EF4-FFF2-40B4-BE49-F238E27FC236}">
                    <a16:creationId xmlns:a16="http://schemas.microsoft.com/office/drawing/2014/main" xmlns="" id="{6EEBF618-B751-5A27-087A-28E7F73C1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 xmlns="">
                      <a14:imgLayer r:embed="rId4">
                        <a14:imgEffect>
                          <a14:backgroundRemoval t="5091" b="94182" l="9189" r="90000">
                            <a14:foregroundMark x1="55135" y1="30727" x2="55135" y2="30727"/>
                            <a14:foregroundMark x1="40270" y1="17273" x2="40270" y2="17273"/>
                            <a14:foregroundMark x1="41622" y1="7455" x2="41622" y2="7455"/>
                            <a14:foregroundMark x1="38919" y1="5091" x2="38919" y2="5091"/>
                            <a14:foregroundMark x1="55135" y1="92909" x2="55135" y2="92909"/>
                            <a14:foregroundMark x1="38378" y1="94182" x2="38378" y2="94182"/>
                            <a14:foregroundMark x1="9189" y1="93818" x2="9189" y2="93818"/>
                            <a14:foregroundMark x1="38919" y1="22182" x2="38919" y2="22182"/>
                            <a14:backgroundMark x1="40000" y1="17273" x2="40000" y2="17273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26126" y="6370202"/>
                <a:ext cx="304800" cy="453081"/>
              </a:xfrm>
              <a:prstGeom prst="rect">
                <a:avLst/>
              </a:prstGeom>
            </p:spPr>
          </p:pic>
        </p:grpSp>
        <p:sp>
          <p:nvSpPr>
            <p:cNvPr id="8" name="CasellaDiTesto 7">
              <a:extLst>
                <a:ext uri="{FF2B5EF4-FFF2-40B4-BE49-F238E27FC236}">
                  <a16:creationId xmlns:a16="http://schemas.microsoft.com/office/drawing/2014/main" xmlns="" id="{C8F32018-0645-21E2-56E0-279DEFAB7D90}"/>
                </a:ext>
              </a:extLst>
            </p:cNvPr>
            <p:cNvSpPr txBox="1"/>
            <p:nvPr/>
          </p:nvSpPr>
          <p:spPr>
            <a:xfrm>
              <a:off x="320039" y="6568441"/>
              <a:ext cx="343408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 smtClean="0">
                  <a:solidFill>
                    <a:schemeClr val="bg1"/>
                  </a:solidFill>
                </a:rPr>
                <a:t>XXXIV Congresso Nazionale SICOB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CasellaDiTesto 8">
              <a:extLst>
                <a:ext uri="{FF2B5EF4-FFF2-40B4-BE49-F238E27FC236}">
                  <a16:creationId xmlns:a16="http://schemas.microsoft.com/office/drawing/2014/main" xmlns="" id="{C079A210-B352-DB54-A309-E0279561DA64}"/>
                </a:ext>
              </a:extLst>
            </p:cNvPr>
            <p:cNvSpPr txBox="1"/>
            <p:nvPr/>
          </p:nvSpPr>
          <p:spPr>
            <a:xfrm>
              <a:off x="10022840" y="6550223"/>
              <a:ext cx="21691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400" b="1" dirty="0">
                  <a:solidFill>
                    <a:schemeClr val="bg1"/>
                  </a:solidFill>
                </a:rPr>
                <a:t>Dott.ssa </a:t>
              </a:r>
              <a:r>
                <a:rPr lang="it-IT" sz="1400" b="1" dirty="0" smtClean="0">
                  <a:solidFill>
                    <a:schemeClr val="bg1"/>
                  </a:solidFill>
                </a:rPr>
                <a:t>Valentina Cecchi </a:t>
              </a:r>
              <a:endParaRPr lang="it-IT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0" name="CasellaDiTesto 9">
              <a:extLst>
                <a:ext uri="{FF2B5EF4-FFF2-40B4-BE49-F238E27FC236}">
                  <a16:creationId xmlns:a16="http://schemas.microsoft.com/office/drawing/2014/main" xmlns="" id="{E73A8095-62F0-ABF6-E8F8-91C3CFD166AE}"/>
                </a:ext>
              </a:extLst>
            </p:cNvPr>
            <p:cNvSpPr txBox="1"/>
            <p:nvPr/>
          </p:nvSpPr>
          <p:spPr>
            <a:xfrm>
              <a:off x="3553096" y="6357790"/>
              <a:ext cx="62701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Network </a:t>
              </a:r>
              <a:r>
                <a:rPr lang="it-IT" sz="1200" b="1" i="1" dirty="0" err="1" smtClean="0">
                  <a:solidFill>
                    <a:schemeClr val="bg1"/>
                  </a:solidFill>
                </a:rPr>
                <a:t>Analysis</a:t>
              </a:r>
              <a:r>
                <a:rPr lang="it-IT" sz="1200" b="1" i="1" dirty="0" smtClean="0">
                  <a:solidFill>
                    <a:schemeClr val="bg1"/>
                  </a:solidFill>
                </a:rPr>
                <a:t> della Vulnerabilità Psicologica nei Pazienti Candidati alla Chirurgia Bariatrica</a:t>
              </a:r>
            </a:p>
            <a:p>
              <a:pPr algn="ctr"/>
              <a:r>
                <a:rPr lang="it-IT" sz="1200" b="1" i="1" dirty="0" smtClean="0">
                  <a:solidFill>
                    <a:schemeClr val="bg1"/>
                  </a:solidFill>
                </a:rPr>
                <a:t>18 Settembre 2026</a:t>
              </a:r>
              <a:endParaRPr lang="it-IT" sz="1200" b="1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7" name="TextBox 3"/>
          <p:cNvSpPr txBox="1"/>
          <p:nvPr/>
        </p:nvSpPr>
        <p:spPr>
          <a:xfrm>
            <a:off x="323850" y="297578"/>
            <a:ext cx="11506200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LA VULNERABILITÀ PSICOLOGICA NEI PAZIENTI CANDIDATI ALLA CHIRURGIA BARIATRICA: </a:t>
            </a:r>
          </a:p>
          <a:p>
            <a:pPr algn="ctr"/>
            <a:r>
              <a:rPr lang="it-IT" sz="2400" b="1" dirty="0" smtClean="0">
                <a:solidFill>
                  <a:srgbClr val="33443C"/>
                </a:solidFill>
                <a:ea typeface="Quicksand Bold"/>
                <a:cs typeface="Quicksand Bold"/>
                <a:sym typeface="Quicksand Bold"/>
              </a:rPr>
              <a:t>CONCLUSIONI </a:t>
            </a:r>
          </a:p>
        </p:txBody>
      </p:sp>
      <p:sp>
        <p:nvSpPr>
          <p:cNvPr id="13" name="Freeform 5"/>
          <p:cNvSpPr/>
          <p:nvPr/>
        </p:nvSpPr>
        <p:spPr>
          <a:xfrm>
            <a:off x="323850" y="1637451"/>
            <a:ext cx="5467350" cy="1830963"/>
          </a:xfrm>
          <a:custGeom>
            <a:avLst/>
            <a:gdLst/>
            <a:ahLst/>
            <a:cxnLst/>
            <a:rect l="l" t="t" r="r" b="b"/>
            <a:pathLst>
              <a:path w="2170193" h="1535429">
                <a:moveTo>
                  <a:pt x="0" y="0"/>
                </a:moveTo>
                <a:lnTo>
                  <a:pt x="2170193" y="0"/>
                </a:lnTo>
                <a:lnTo>
                  <a:pt x="2170193" y="1535429"/>
                </a:lnTo>
                <a:lnTo>
                  <a:pt x="0" y="1535429"/>
                </a:lnTo>
                <a:close/>
              </a:path>
            </a:pathLst>
          </a:custGeom>
          <a:ln w="38100" cap="sq">
            <a:solidFill>
              <a:schemeClr val="accent1"/>
            </a:solidFill>
            <a:prstDash val="solid"/>
            <a:miter/>
          </a:ln>
        </p:spPr>
      </p:sp>
      <p:sp>
        <p:nvSpPr>
          <p:cNvPr id="14" name="TextBox 8"/>
          <p:cNvSpPr txBox="1"/>
          <p:nvPr/>
        </p:nvSpPr>
        <p:spPr>
          <a:xfrm>
            <a:off x="583323" y="1834753"/>
            <a:ext cx="4950373" cy="1415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spcBef>
                <a:spcPct val="0"/>
              </a:spcBef>
            </a:pP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Limiti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dello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studio: </a:t>
            </a:r>
          </a:p>
          <a:p>
            <a:pPr marL="539749" lvl="1" indent="-269875" algn="just">
              <a:spcBef>
                <a:spcPct val="0"/>
              </a:spcBef>
              <a:buFont typeface="Arial"/>
              <a:buChar char="•"/>
            </a:pP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Disegno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trasversale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(Cross-sectional) </a:t>
            </a:r>
          </a:p>
          <a:p>
            <a:pPr marL="539749" lvl="1" indent="-269875" algn="just">
              <a:spcBef>
                <a:spcPct val="0"/>
              </a:spcBef>
              <a:buFont typeface="Arial"/>
              <a:buChar char="•"/>
            </a:pP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Misure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self-report </a:t>
            </a:r>
          </a:p>
          <a:p>
            <a:pPr marL="539749" lvl="1" indent="-269875" algn="just">
              <a:spcBef>
                <a:spcPct val="0"/>
              </a:spcBef>
              <a:buFont typeface="Arial"/>
              <a:buChar char="•"/>
            </a:pP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Studio </a:t>
            </a: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monocentrico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</a:p>
          <a:p>
            <a:pPr marL="539749" lvl="1" indent="-269875" algn="just">
              <a:buFont typeface="Arial"/>
              <a:buChar char="•"/>
            </a:pP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Prevalenza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femminile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nel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campione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endParaRPr lang="en-US" dirty="0">
              <a:solidFill>
                <a:srgbClr val="000000"/>
              </a:solidFill>
              <a:ea typeface="Quicksand"/>
              <a:cs typeface="Quicksand"/>
              <a:sym typeface="Quicksand"/>
            </a:endParaRPr>
          </a:p>
        </p:txBody>
      </p:sp>
      <p:sp>
        <p:nvSpPr>
          <p:cNvPr id="15" name="Freeform 5"/>
          <p:cNvSpPr/>
          <p:nvPr/>
        </p:nvSpPr>
        <p:spPr>
          <a:xfrm>
            <a:off x="6362700" y="1637451"/>
            <a:ext cx="5467350" cy="1830963"/>
          </a:xfrm>
          <a:custGeom>
            <a:avLst/>
            <a:gdLst/>
            <a:ahLst/>
            <a:cxnLst/>
            <a:rect l="l" t="t" r="r" b="b"/>
            <a:pathLst>
              <a:path w="2170193" h="1535429">
                <a:moveTo>
                  <a:pt x="0" y="0"/>
                </a:moveTo>
                <a:lnTo>
                  <a:pt x="2170193" y="0"/>
                </a:lnTo>
                <a:lnTo>
                  <a:pt x="2170193" y="1535429"/>
                </a:lnTo>
                <a:lnTo>
                  <a:pt x="0" y="1535429"/>
                </a:lnTo>
                <a:close/>
              </a:path>
            </a:pathLst>
          </a:custGeom>
          <a:ln w="38100" cap="sq">
            <a:solidFill>
              <a:schemeClr val="accent1"/>
            </a:solidFill>
            <a:prstDash val="solid"/>
            <a:miter/>
          </a:ln>
        </p:spPr>
      </p:sp>
      <p:sp>
        <p:nvSpPr>
          <p:cNvPr id="17" name="TextBox 8"/>
          <p:cNvSpPr txBox="1"/>
          <p:nvPr/>
        </p:nvSpPr>
        <p:spPr>
          <a:xfrm>
            <a:off x="6616441" y="1845259"/>
            <a:ext cx="4950373" cy="1415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just">
              <a:spcBef>
                <a:spcPct val="0"/>
              </a:spcBef>
            </a:pP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Punti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forza</a:t>
            </a:r>
            <a:r>
              <a:rPr lang="en-US" sz="2000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: </a:t>
            </a:r>
          </a:p>
          <a:p>
            <a:pPr marL="539749" lvl="1" indent="-269875" algn="just">
              <a:spcBef>
                <a:spcPct val="0"/>
              </a:spcBef>
              <a:buFont typeface="Arial"/>
              <a:buChar char="•"/>
            </a:pP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Innovazione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metodologica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</a:p>
          <a:p>
            <a:pPr marL="539749" lvl="1" indent="-269875" algn="just">
              <a:spcBef>
                <a:spcPct val="0"/>
              </a:spcBef>
              <a:buFont typeface="Arial"/>
              <a:buChar char="•"/>
            </a:pP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Approccio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sistemico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e </a:t>
            </a: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transdiagnostico</a:t>
            </a:r>
            <a:endParaRPr lang="en-US" dirty="0" smtClean="0">
              <a:solidFill>
                <a:srgbClr val="000000"/>
              </a:solidFill>
              <a:ea typeface="Quicksand"/>
              <a:cs typeface="Quicksand"/>
              <a:sym typeface="Quicksand"/>
            </a:endParaRPr>
          </a:p>
          <a:p>
            <a:pPr marL="539749" lvl="1" indent="-269875" algn="just">
              <a:spcBef>
                <a:spcPct val="0"/>
              </a:spcBef>
              <a:buFont typeface="Arial"/>
              <a:buChar char="•"/>
            </a:pP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Contesto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clinico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validato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</a:p>
          <a:p>
            <a:pPr marL="539749" lvl="1" indent="-269875" algn="just">
              <a:buFont typeface="Arial"/>
              <a:buChar char="•"/>
            </a:pP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Robustezza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statistica</a:t>
            </a:r>
            <a:r>
              <a:rPr lang="en-US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endParaRPr lang="en-US" dirty="0">
              <a:solidFill>
                <a:srgbClr val="000000"/>
              </a:solidFill>
              <a:ea typeface="Quicksand"/>
              <a:cs typeface="Quicksand"/>
              <a:sym typeface="Quicksand"/>
            </a:endParaRPr>
          </a:p>
        </p:txBody>
      </p:sp>
      <p:sp>
        <p:nvSpPr>
          <p:cNvPr id="18" name="TextBox 3"/>
          <p:cNvSpPr txBox="1"/>
          <p:nvPr/>
        </p:nvSpPr>
        <p:spPr>
          <a:xfrm>
            <a:off x="520262" y="3983115"/>
            <a:ext cx="11067393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spcBef>
                <a:spcPct val="0"/>
              </a:spcBef>
            </a:pP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L'ansia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di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tratto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e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il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disagio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legato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all’immagine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corporea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rappresentano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le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principali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variabili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della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vulnerabilità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psicologica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nei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pazienti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candidati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alla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chirurgia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bariatrica</a:t>
            </a:r>
            <a:r>
              <a:rPr lang="en-US" sz="2000" b="1" u="none" strike="noStrike" dirty="0" smtClean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. </a:t>
            </a:r>
          </a:p>
          <a:p>
            <a:pPr marL="0" lvl="0" indent="0" algn="just">
              <a:spcBef>
                <a:spcPct val="0"/>
              </a:spcBef>
            </a:pPr>
            <a:endParaRPr sz="1000" dirty="0"/>
          </a:p>
          <a:p>
            <a:pPr marL="0" lvl="0" indent="0" algn="just">
              <a:spcBef>
                <a:spcPct val="0"/>
              </a:spcBef>
            </a:pP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risultati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questo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studio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supportano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l'importanza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uno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screening pre-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operatorio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multidimensionale</a:t>
            </a:r>
            <a:r>
              <a:rPr lang="en-US" sz="2000" u="none" strike="noStrike" dirty="0" smtClean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.</a:t>
            </a:r>
          </a:p>
          <a:p>
            <a:pPr marL="0" lvl="0" indent="0" algn="just">
              <a:spcBef>
                <a:spcPct val="0"/>
              </a:spcBef>
            </a:pPr>
            <a:endParaRPr sz="1000" dirty="0"/>
          </a:p>
          <a:p>
            <a:pPr marL="0" lvl="0" indent="0" algn="just">
              <a:spcBef>
                <a:spcPct val="0"/>
              </a:spcBef>
            </a:pP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Identificare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questi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nodi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centrali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consente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strutturare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interventi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psicologici</a:t>
            </a:r>
            <a:r>
              <a:rPr lang="en-US" sz="2000" b="1" u="none" strike="noStrike" dirty="0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 </a:t>
            </a:r>
            <a:r>
              <a:rPr lang="en-US" sz="2000" b="1" u="none" strike="noStrike" dirty="0" err="1">
                <a:solidFill>
                  <a:schemeClr val="bg2">
                    <a:lumMod val="10000"/>
                  </a:schemeClr>
                </a:solidFill>
                <a:ea typeface="Quicksand Bold"/>
                <a:cs typeface="Quicksand Bold"/>
                <a:sym typeface="Quicksand Bold"/>
              </a:rPr>
              <a:t>mirati</a:t>
            </a:r>
            <a:r>
              <a:rPr lang="en-US" sz="2000" u="none" strike="noStrike" dirty="0">
                <a:solidFill>
                  <a:schemeClr val="bg2">
                    <a:lumMod val="10000"/>
                  </a:schemeClr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e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personalizzati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lungo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tutto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il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percorso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per la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gestione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del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paziente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affetto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da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 </a:t>
            </a:r>
            <a:r>
              <a:rPr lang="en-US" sz="2000" u="none" strike="noStrike" dirty="0" err="1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obesità</a:t>
            </a:r>
            <a:r>
              <a:rPr lang="en-US" sz="2000" u="none" strike="noStrike" dirty="0">
                <a:solidFill>
                  <a:srgbClr val="000000"/>
                </a:solidFill>
                <a:ea typeface="Quicksand"/>
                <a:cs typeface="Quicksand"/>
                <a:sym typeface="Quicksand"/>
              </a:rPr>
              <a:t>. 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xmlns="" val="221225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xmlns="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Grazie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6684578" y="4493145"/>
            <a:ext cx="44301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000" dirty="0" smtClean="0"/>
              <a:t>pdta.psicologiaclinica@</a:t>
            </a:r>
          </a:p>
          <a:p>
            <a:r>
              <a:rPr lang="it-IT" sz="3000" dirty="0" err="1" smtClean="0"/>
              <a:t>ospedalesantandrea.it</a:t>
            </a:r>
            <a:endParaRPr lang="it-IT" sz="3000" dirty="0"/>
          </a:p>
        </p:txBody>
      </p:sp>
      <p:pic>
        <p:nvPicPr>
          <p:cNvPr id="6" name="Immagine 5" descr="IMG-20250920-WA00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86040" y="0"/>
            <a:ext cx="1891010" cy="2674579"/>
          </a:xfrm>
          <a:prstGeom prst="rect">
            <a:avLst/>
          </a:prstGeom>
        </p:spPr>
      </p:pic>
      <p:pic>
        <p:nvPicPr>
          <p:cNvPr id="7" name="Segnaposto contenuto 4" descr="logo icot.jpg">
            <a:extLst>
              <a:ext uri="{FF2B5EF4-FFF2-40B4-BE49-F238E27FC236}">
                <a16:creationId xmlns:a16="http://schemas.microsoft.com/office/drawing/2014/main" xmlns="" id="{0C907344-42E5-8A8C-DD74-797BD43638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2" r="4026" b="4632"/>
          <a:stretch/>
        </p:blipFill>
        <p:spPr>
          <a:xfrm>
            <a:off x="11154620" y="5843341"/>
            <a:ext cx="797003" cy="725625"/>
          </a:xfrm>
          <a:prstGeom prst="ellipse">
            <a:avLst/>
          </a:prstGeom>
          <a:noFill/>
          <a:effectLst/>
        </p:spPr>
      </p:pic>
      <p:sp>
        <p:nvSpPr>
          <p:cNvPr id="8" name="Freeform 8"/>
          <p:cNvSpPr/>
          <p:nvPr/>
        </p:nvSpPr>
        <p:spPr>
          <a:xfrm>
            <a:off x="7252630" y="5859514"/>
            <a:ext cx="2881978" cy="583327"/>
          </a:xfrm>
          <a:custGeom>
            <a:avLst/>
            <a:gdLst/>
            <a:ahLst/>
            <a:cxnLst/>
            <a:rect l="l" t="t" r="r" b="b"/>
            <a:pathLst>
              <a:path w="4314266" h="974129">
                <a:moveTo>
                  <a:pt x="0" y="0"/>
                </a:moveTo>
                <a:lnTo>
                  <a:pt x="4314266" y="0"/>
                </a:lnTo>
                <a:lnTo>
                  <a:pt x="4314266" y="974129"/>
                </a:lnTo>
                <a:lnTo>
                  <a:pt x="0" y="97412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 l="-3745" t="-188870" r="-2323" b="-180891"/>
            </a:stretch>
          </a:blipFill>
        </p:spPr>
      </p:sp>
      <p:pic>
        <p:nvPicPr>
          <p:cNvPr id="9" name="Immagine 13">
            <a:extLst>
              <a:ext uri="{FF2B5EF4-FFF2-40B4-BE49-F238E27FC236}">
                <a16:creationId xmlns:a16="http://schemas.microsoft.com/office/drawing/2014/main" xmlns="" id="{7E68873C-8F12-2622-D96E-E5E5C9A9E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0240" t="19031" r="6906" b="16714"/>
          <a:stretch>
            <a:fillRect/>
          </a:stretch>
        </p:blipFill>
        <p:spPr bwMode="auto">
          <a:xfrm>
            <a:off x="4972961" y="5670332"/>
            <a:ext cx="1651181" cy="945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 descr="IMG-20260422-WA0006 sez.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181851" y="0"/>
            <a:ext cx="4762499" cy="2678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554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E879E6-8FFE-4154-8F2A-F7518B89B376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838</TotalTime>
  <Words>1312</Words>
  <Application>Microsoft Office PowerPoint</Application>
  <PresentationFormat>Personalizzato</PresentationFormat>
  <Paragraphs>173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RetrospectVTI</vt:lpstr>
      <vt:lpstr>Network Analysis della Vulnerabilità Psicologica nei Pazienti Candidati alla Chirurgia Bariatrica.  Il ruolo centrale dell’Ansia e dell’Immagine Corporea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Grazie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Valentina Cecchi</cp:lastModifiedBy>
  <cp:revision>28</cp:revision>
  <dcterms:created xsi:type="dcterms:W3CDTF">2022-02-27T17:36:31Z</dcterms:created>
  <dcterms:modified xsi:type="dcterms:W3CDTF">2026-09-17T12:20:25Z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